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handoutMasterIdLst>
    <p:handoutMasterId r:id="rId34"/>
  </p:handoutMasterIdLst>
  <p:sldIdLst>
    <p:sldId id="256" r:id="rId2"/>
    <p:sldId id="257" r:id="rId3"/>
    <p:sldId id="317" r:id="rId4"/>
    <p:sldId id="294" r:id="rId5"/>
    <p:sldId id="316" r:id="rId6"/>
    <p:sldId id="309" r:id="rId7"/>
    <p:sldId id="310" r:id="rId8"/>
    <p:sldId id="324" r:id="rId9"/>
    <p:sldId id="311" r:id="rId10"/>
    <p:sldId id="325" r:id="rId11"/>
    <p:sldId id="314" r:id="rId12"/>
    <p:sldId id="326" r:id="rId13"/>
    <p:sldId id="322" r:id="rId14"/>
    <p:sldId id="327" r:id="rId15"/>
    <p:sldId id="323" r:id="rId16"/>
    <p:sldId id="328" r:id="rId17"/>
    <p:sldId id="315" r:id="rId18"/>
    <p:sldId id="329" r:id="rId19"/>
    <p:sldId id="295" r:id="rId20"/>
    <p:sldId id="296" r:id="rId21"/>
    <p:sldId id="297" r:id="rId22"/>
    <p:sldId id="298" r:id="rId23"/>
    <p:sldId id="299" r:id="rId24"/>
    <p:sldId id="300" r:id="rId25"/>
    <p:sldId id="330" r:id="rId26"/>
    <p:sldId id="301" r:id="rId27"/>
    <p:sldId id="303" r:id="rId28"/>
    <p:sldId id="304" r:id="rId29"/>
    <p:sldId id="307" r:id="rId30"/>
    <p:sldId id="321" r:id="rId31"/>
    <p:sldId id="308" r:id="rId32"/>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062" autoAdjust="0"/>
  </p:normalViewPr>
  <p:slideViewPr>
    <p:cSldViewPr snapToGrid="0">
      <p:cViewPr varScale="1">
        <p:scale>
          <a:sx n="51" d="100"/>
          <a:sy n="51" d="100"/>
        </p:scale>
        <p:origin x="1648" y="52"/>
      </p:cViewPr>
      <p:guideLst>
        <p:guide orient="horz" pos="2160"/>
        <p:guide pos="2880"/>
      </p:guideLst>
    </p:cSldViewPr>
  </p:slideViewPr>
  <p:notesTextViewPr>
    <p:cViewPr>
      <p:scale>
        <a:sx n="1" d="1"/>
        <a:sy n="1" d="1"/>
      </p:scale>
      <p:origin x="0" y="0"/>
    </p:cViewPr>
  </p:notesTextViewPr>
  <p:sorterViewPr>
    <p:cViewPr>
      <p:scale>
        <a:sx n="140" d="100"/>
        <a:sy n="140" d="100"/>
      </p:scale>
      <p:origin x="0" y="-732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4820"/>
          </a:xfrm>
          <a:prstGeom prst="rect">
            <a:avLst/>
          </a:prstGeom>
        </p:spPr>
        <p:txBody>
          <a:bodyPr vert="horz" lIns="91440" tIns="45720" rIns="91440" bIns="45720" rtlCol="0"/>
          <a:lstStyle>
            <a:lvl1pPr algn="r">
              <a:defRPr sz="1200"/>
            </a:lvl1pPr>
          </a:lstStyle>
          <a:p>
            <a:fld id="{DE31E663-0B56-42F9-9F66-034A57764253}" type="datetimeFigureOut">
              <a:rPr lang="en-US" smtClean="0"/>
              <a:t>8/18/2020</a:t>
            </a:fld>
            <a:endParaRPr lang="en-US"/>
          </a:p>
        </p:txBody>
      </p:sp>
      <p:sp>
        <p:nvSpPr>
          <p:cNvPr id="4" name="Footer Placeholder 3"/>
          <p:cNvSpPr>
            <a:spLocks noGrp="1"/>
          </p:cNvSpPr>
          <p:nvPr>
            <p:ph type="ftr" sz="quarter" idx="2"/>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967"/>
            <a:ext cx="2971800" cy="464820"/>
          </a:xfrm>
          <a:prstGeom prst="rect">
            <a:avLst/>
          </a:prstGeom>
        </p:spPr>
        <p:txBody>
          <a:bodyPr vert="horz" lIns="91440" tIns="45720" rIns="91440" bIns="45720" rtlCol="0" anchor="b"/>
          <a:lstStyle>
            <a:lvl1pPr algn="r">
              <a:defRPr sz="1200"/>
            </a:lvl1pPr>
          </a:lstStyle>
          <a:p>
            <a:fld id="{C8C2FDF0-9707-48FE-B029-2816FB2A755B}" type="slidenum">
              <a:rPr lang="en-US" smtClean="0"/>
              <a:t>‹#›</a:t>
            </a:fld>
            <a:endParaRPr lang="en-US"/>
          </a:p>
        </p:txBody>
      </p:sp>
    </p:spTree>
    <p:extLst>
      <p:ext uri="{BB962C8B-B14F-4D97-AF65-F5344CB8AC3E}">
        <p14:creationId xmlns:p14="http://schemas.microsoft.com/office/powerpoint/2010/main" val="34690511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4820"/>
          </a:xfrm>
          <a:prstGeom prst="rect">
            <a:avLst/>
          </a:prstGeom>
        </p:spPr>
        <p:txBody>
          <a:bodyPr vert="horz" lIns="91440" tIns="45720" rIns="91440" bIns="45720" rtlCol="0"/>
          <a:lstStyle>
            <a:lvl1pPr algn="r">
              <a:defRPr sz="1200"/>
            </a:lvl1pPr>
          </a:lstStyle>
          <a:p>
            <a:fld id="{E740E56E-0AAC-4764-862D-A8EC51939EB8}" type="datetimeFigureOut">
              <a:rPr lang="en-US" smtClean="0"/>
              <a:t>8/18/2020</a:t>
            </a:fld>
            <a:endParaRPr lang="en-US"/>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15790"/>
            <a:ext cx="5486400" cy="418338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1440" tIns="45720" rIns="91440" bIns="45720" rtlCol="0" anchor="b"/>
          <a:lstStyle>
            <a:lvl1pPr algn="r">
              <a:defRPr sz="1200"/>
            </a:lvl1pPr>
          </a:lstStyle>
          <a:p>
            <a:fld id="{414960C2-C475-4A6B-BD14-522F425184EB}" type="slidenum">
              <a:rPr lang="en-US" smtClean="0"/>
              <a:t>‹#›</a:t>
            </a:fld>
            <a:endParaRPr lang="en-US"/>
          </a:p>
        </p:txBody>
      </p:sp>
    </p:spTree>
    <p:extLst>
      <p:ext uri="{BB962C8B-B14F-4D97-AF65-F5344CB8AC3E}">
        <p14:creationId xmlns:p14="http://schemas.microsoft.com/office/powerpoint/2010/main" val="112523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endParaRPr lang="en-US" dirty="0"/>
          </a:p>
        </p:txBody>
      </p:sp>
      <p:sp>
        <p:nvSpPr>
          <p:cNvPr id="4" name="Slide Number Placeholder 3"/>
          <p:cNvSpPr>
            <a:spLocks noGrp="1"/>
          </p:cNvSpPr>
          <p:nvPr>
            <p:ph type="sldNum" sz="quarter" idx="10"/>
          </p:nvPr>
        </p:nvSpPr>
        <p:spPr/>
        <p:txBody>
          <a:bodyPr/>
          <a:lstStyle/>
          <a:p>
            <a:fld id="{414960C2-C475-4A6B-BD14-522F425184EB}" type="slidenum">
              <a:rPr lang="en-US" smtClean="0"/>
              <a:t>1</a:t>
            </a:fld>
            <a:endParaRPr lang="en-US"/>
          </a:p>
        </p:txBody>
      </p:sp>
    </p:spTree>
    <p:extLst>
      <p:ext uri="{BB962C8B-B14F-4D97-AF65-F5344CB8AC3E}">
        <p14:creationId xmlns:p14="http://schemas.microsoft.com/office/powerpoint/2010/main" val="35003660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Less bias in basic research</a:t>
            </a:r>
          </a:p>
        </p:txBody>
      </p:sp>
      <p:sp>
        <p:nvSpPr>
          <p:cNvPr id="4" name="Slide Number Placeholder 3"/>
          <p:cNvSpPr>
            <a:spLocks noGrp="1"/>
          </p:cNvSpPr>
          <p:nvPr>
            <p:ph type="sldNum" sz="quarter" idx="10"/>
          </p:nvPr>
        </p:nvSpPr>
        <p:spPr/>
        <p:txBody>
          <a:bodyPr/>
          <a:lstStyle/>
          <a:p>
            <a:fld id="{414960C2-C475-4A6B-BD14-522F425184EB}" type="slidenum">
              <a:rPr lang="en-US" smtClean="0"/>
              <a:t>22</a:t>
            </a:fld>
            <a:endParaRPr lang="en-US"/>
          </a:p>
        </p:txBody>
      </p:sp>
    </p:spTree>
    <p:extLst>
      <p:ext uri="{BB962C8B-B14F-4D97-AF65-F5344CB8AC3E}">
        <p14:creationId xmlns:p14="http://schemas.microsoft.com/office/powerpoint/2010/main" val="22971339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Interesting</a:t>
            </a:r>
            <a:r>
              <a:rPr lang="en-US" baseline="0" dirty="0"/>
              <a:t> point to discuss</a:t>
            </a:r>
            <a:endParaRPr lang="en-US" dirty="0"/>
          </a:p>
        </p:txBody>
      </p:sp>
      <p:sp>
        <p:nvSpPr>
          <p:cNvPr id="4" name="Slide Number Placeholder 3"/>
          <p:cNvSpPr>
            <a:spLocks noGrp="1"/>
          </p:cNvSpPr>
          <p:nvPr>
            <p:ph type="sldNum" sz="quarter" idx="10"/>
          </p:nvPr>
        </p:nvSpPr>
        <p:spPr/>
        <p:txBody>
          <a:bodyPr/>
          <a:lstStyle/>
          <a:p>
            <a:fld id="{414960C2-C475-4A6B-BD14-522F425184EB}" type="slidenum">
              <a:rPr lang="en-US" smtClean="0"/>
              <a:t>23</a:t>
            </a:fld>
            <a:endParaRPr lang="en-US"/>
          </a:p>
        </p:txBody>
      </p:sp>
    </p:spTree>
    <p:extLst>
      <p:ext uri="{BB962C8B-B14F-4D97-AF65-F5344CB8AC3E}">
        <p14:creationId xmlns:p14="http://schemas.microsoft.com/office/powerpoint/2010/main" val="5287190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basic research should be replicable and generalizable.</a:t>
            </a:r>
          </a:p>
        </p:txBody>
      </p:sp>
      <p:sp>
        <p:nvSpPr>
          <p:cNvPr id="4" name="Slide Number Placeholder 3"/>
          <p:cNvSpPr>
            <a:spLocks noGrp="1"/>
          </p:cNvSpPr>
          <p:nvPr>
            <p:ph type="sldNum" sz="quarter" idx="10"/>
          </p:nvPr>
        </p:nvSpPr>
        <p:spPr/>
        <p:txBody>
          <a:bodyPr/>
          <a:lstStyle/>
          <a:p>
            <a:fld id="{414960C2-C475-4A6B-BD14-522F425184EB}" type="slidenum">
              <a:rPr lang="en-US" smtClean="0"/>
              <a:t>24</a:t>
            </a:fld>
            <a:endParaRPr lang="en-US"/>
          </a:p>
        </p:txBody>
      </p:sp>
    </p:spTree>
    <p:extLst>
      <p:ext uri="{BB962C8B-B14F-4D97-AF65-F5344CB8AC3E}">
        <p14:creationId xmlns:p14="http://schemas.microsoft.com/office/powerpoint/2010/main" val="5352951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5"/>
          <p:cNvSpPr>
            <a:spLocks noGrp="1" noChangeArrowheads="1"/>
          </p:cNvSpPr>
          <p:nvPr>
            <p:ph type="sldNum" sz="quarter" idx="5"/>
          </p:nvPr>
        </p:nvSpPr>
        <p:spPr>
          <a:noFill/>
        </p:spPr>
        <p:txBody>
          <a:bodyPr/>
          <a:lstStyle/>
          <a:p>
            <a:fld id="{3BF7C155-1830-4465-988A-382BD9AA5E32}" type="slidenum">
              <a:rPr lang="en-US" smtClean="0">
                <a:solidFill>
                  <a:srgbClr val="C0504D"/>
                </a:solidFill>
                <a:latin typeface="Times New Roman" pitchFamily="28" charset="0"/>
                <a:ea typeface="ＭＳ Ｐゴシック" pitchFamily="28" charset="-128"/>
              </a:rPr>
              <a:pPr/>
              <a:t>30</a:t>
            </a:fld>
            <a:endParaRPr lang="en-US">
              <a:solidFill>
                <a:srgbClr val="C0504D"/>
              </a:solidFill>
              <a:latin typeface="Times New Roman" pitchFamily="28" charset="0"/>
              <a:ea typeface="ＭＳ Ｐゴシック" pitchFamily="28" charset="-128"/>
            </a:endParaRPr>
          </a:p>
        </p:txBody>
      </p:sp>
      <p:sp>
        <p:nvSpPr>
          <p:cNvPr id="81923" name="Rectangle 2"/>
          <p:cNvSpPr>
            <a:spLocks noGrp="1" noRot="1" noChangeAspect="1" noChangeArrowheads="1" noTextEdit="1"/>
          </p:cNvSpPr>
          <p:nvPr>
            <p:ph type="sldImg"/>
          </p:nvPr>
        </p:nvSpPr>
        <p:spPr>
          <a:xfrm>
            <a:off x="1211263" y="706438"/>
            <a:ext cx="4710112" cy="3532187"/>
          </a:xfrm>
          <a:ln/>
        </p:spPr>
      </p:sp>
      <p:sp>
        <p:nvSpPr>
          <p:cNvPr id="81924" name="Rectangle 3"/>
          <p:cNvSpPr>
            <a:spLocks noGrp="1" noChangeArrowheads="1"/>
          </p:cNvSpPr>
          <p:nvPr>
            <p:ph type="body" idx="1"/>
          </p:nvPr>
        </p:nvSpPr>
        <p:spPr>
          <a:noFill/>
          <a:ln/>
        </p:spPr>
        <p:txBody>
          <a:bodyPr/>
          <a:lstStyle/>
          <a:p>
            <a:r>
              <a:rPr lang="en-US" dirty="0">
                <a:ea typeface="ＭＳ Ｐゴシック" pitchFamily="28" charset="-128"/>
              </a:rPr>
              <a:t>So, why do we need</a:t>
            </a:r>
            <a:r>
              <a:rPr lang="en-US" baseline="0" dirty="0">
                <a:ea typeface="ＭＳ Ｐゴシック" pitchFamily="28" charset="-128"/>
              </a:rPr>
              <a:t> to evaluate what we do?</a:t>
            </a:r>
          </a:p>
          <a:p>
            <a:endParaRPr lang="en-US" baseline="0" dirty="0">
              <a:ea typeface="ＭＳ Ｐゴシック" pitchFamily="28" charset="-128"/>
            </a:endParaRPr>
          </a:p>
          <a:p>
            <a:r>
              <a:rPr lang="en-US" baseline="0" dirty="0">
                <a:ea typeface="ＭＳ Ｐゴシック" pitchFamily="28" charset="-128"/>
              </a:rPr>
              <a:t>It’s h</a:t>
            </a:r>
            <a:r>
              <a:rPr lang="en-US" dirty="0">
                <a:ea typeface="ＭＳ Ｐゴシック" pitchFamily="28" charset="-128"/>
              </a:rPr>
              <a:t>elpful to think of evaluation as a tool that can both measure and contribute to the success of your program.</a:t>
            </a:r>
          </a:p>
          <a:p>
            <a:endParaRPr lang="en-US" dirty="0">
              <a:ea typeface="ＭＳ Ｐゴシック" pitchFamily="28" charset="-128"/>
            </a:endParaRPr>
          </a:p>
          <a:p>
            <a:r>
              <a:rPr lang="en-US" dirty="0">
                <a:ea typeface="ＭＳ Ｐゴシック" pitchFamily="28" charset="-128"/>
              </a:rPr>
              <a:t>Traditionally, evaluation was a “thumbs up” or “thumbs down” process - now there is an emphasis on feeding evaluation results back into the program to improve it</a:t>
            </a:r>
          </a:p>
          <a:p>
            <a:endParaRPr lang="en-US" dirty="0">
              <a:ea typeface="ＭＳ Ｐゴシック" pitchFamily="28" charset="-128"/>
            </a:endParaRPr>
          </a:p>
          <a:p>
            <a:r>
              <a:rPr lang="en-US" dirty="0">
                <a:ea typeface="ＭＳ Ｐゴシック" pitchFamily="28" charset="-128"/>
              </a:rPr>
              <a:t>Many funders or supervisors want information about program outcomes for both new and existing programs.</a:t>
            </a:r>
          </a:p>
          <a:p>
            <a:endParaRPr lang="en-US" dirty="0">
              <a:ea typeface="ＭＳ Ｐゴシック" pitchFamily="28" charset="-128"/>
            </a:endParaRPr>
          </a:p>
          <a:p>
            <a:r>
              <a:rPr lang="en-US" dirty="0">
                <a:ea typeface="ＭＳ Ｐゴシック" pitchFamily="28" charset="-128"/>
              </a:rPr>
              <a:t>This</a:t>
            </a:r>
            <a:r>
              <a:rPr lang="en-US" baseline="0" dirty="0">
                <a:ea typeface="ＭＳ Ｐゴシック" pitchFamily="28" charset="-128"/>
              </a:rPr>
              <a:t> can come in the form of </a:t>
            </a:r>
            <a:r>
              <a:rPr lang="en-US" dirty="0">
                <a:ea typeface="ＭＳ Ｐゴシック" pitchFamily="28" charset="-128"/>
              </a:rPr>
              <a:t>Accountability - whether funds and resources are being used efficiently</a:t>
            </a:r>
          </a:p>
          <a:p>
            <a:pPr marL="0" indent="0">
              <a:buFont typeface="Arial" panose="020B0604020202020204" pitchFamily="34" charset="0"/>
              <a:buNone/>
            </a:pPr>
            <a:endParaRPr lang="en-US" dirty="0">
              <a:ea typeface="ＭＳ Ｐゴシック" pitchFamily="28" charset="-128"/>
            </a:endParaRPr>
          </a:p>
          <a:p>
            <a:pPr marL="171450" indent="-171450">
              <a:buFont typeface="Arial" panose="020B0604020202020204" pitchFamily="34" charset="0"/>
              <a:buChar char="•"/>
            </a:pPr>
            <a:r>
              <a:rPr lang="en-US" dirty="0">
                <a:ea typeface="ＭＳ Ｐゴシック" pitchFamily="28" charset="-128"/>
              </a:rPr>
              <a:t>Share effective strategies - there is no sense in having every program reinvent the wheel; evaluations can facilitate the sharing of information about what works and what doesn’t, and what could have gone better</a:t>
            </a:r>
          </a:p>
          <a:p>
            <a:pPr marL="0" indent="0">
              <a:buFont typeface="Arial" panose="020B0604020202020204" pitchFamily="34" charset="0"/>
              <a:buNone/>
            </a:pPr>
            <a:endParaRPr lang="en-US" dirty="0">
              <a:ea typeface="ＭＳ Ｐゴシック" pitchFamily="28" charset="-128"/>
            </a:endParaRPr>
          </a:p>
          <a:p>
            <a:pPr marL="171450" indent="-171450">
              <a:buFont typeface="Arial" panose="020B0604020202020204" pitchFamily="34" charset="0"/>
              <a:buChar char="•"/>
            </a:pPr>
            <a:r>
              <a:rPr lang="en-US" dirty="0">
                <a:ea typeface="ＭＳ Ｐゴシック" pitchFamily="28" charset="-128"/>
              </a:rPr>
              <a:t>Evaluation results can be used to pursue additional funding; also, process involves stakeholders, broadening the base of support and resources for the program</a:t>
            </a:r>
          </a:p>
          <a:p>
            <a:endParaRPr lang="en-US" dirty="0">
              <a:ea typeface="ＭＳ Ｐゴシック" pitchFamily="28" charset="-128"/>
            </a:endParaRPr>
          </a:p>
        </p:txBody>
      </p:sp>
    </p:spTree>
    <p:extLst>
      <p:ext uri="{BB962C8B-B14F-4D97-AF65-F5344CB8AC3E}">
        <p14:creationId xmlns:p14="http://schemas.microsoft.com/office/powerpoint/2010/main" val="24309902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4960C2-C475-4A6B-BD14-522F425184EB}" type="slidenum">
              <a:rPr lang="en-US" smtClean="0"/>
              <a:t>2</a:t>
            </a:fld>
            <a:endParaRPr lang="en-US"/>
          </a:p>
        </p:txBody>
      </p:sp>
    </p:spTree>
    <p:extLst>
      <p:ext uri="{BB962C8B-B14F-4D97-AF65-F5344CB8AC3E}">
        <p14:creationId xmlns:p14="http://schemas.microsoft.com/office/powerpoint/2010/main" val="14293399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evaluation means different things to different people.</a:t>
            </a:r>
          </a:p>
          <a:p>
            <a:endParaRPr lang="en-US" dirty="0"/>
          </a:p>
          <a:p>
            <a:r>
              <a:rPr lang="en-US" dirty="0"/>
              <a:t>How do you respond when you hear the word evaluation?</a:t>
            </a:r>
          </a:p>
        </p:txBody>
      </p:sp>
      <p:sp>
        <p:nvSpPr>
          <p:cNvPr id="4" name="Slide Number Placeholder 3"/>
          <p:cNvSpPr>
            <a:spLocks noGrp="1"/>
          </p:cNvSpPr>
          <p:nvPr>
            <p:ph type="sldNum" sz="quarter" idx="10"/>
          </p:nvPr>
        </p:nvSpPr>
        <p:spPr/>
        <p:txBody>
          <a:bodyPr/>
          <a:lstStyle/>
          <a:p>
            <a:pPr>
              <a:defRPr/>
            </a:pPr>
            <a:fld id="{3775AEB6-8179-4CE9-AB7B-15193185AB78}" type="slidenum">
              <a:rPr lang="en-US" smtClean="0"/>
              <a:pPr>
                <a:defRPr/>
              </a:pPr>
              <a:t>3</a:t>
            </a:fld>
            <a:endParaRPr lang="en-US"/>
          </a:p>
        </p:txBody>
      </p:sp>
    </p:spTree>
    <p:extLst>
      <p:ext uri="{BB962C8B-B14F-4D97-AF65-F5344CB8AC3E}">
        <p14:creationId xmlns:p14="http://schemas.microsoft.com/office/powerpoint/2010/main" val="38248089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 word as Alison</a:t>
            </a:r>
            <a:r>
              <a:rPr lang="en-US" baseline="0" dirty="0"/>
              <a:t> calls it! </a:t>
            </a:r>
          </a:p>
          <a:p>
            <a:r>
              <a:rPr lang="en-US" baseline="0" dirty="0"/>
              <a:t>How many of you would say you conduct research? </a:t>
            </a:r>
          </a:p>
          <a:p>
            <a:r>
              <a:rPr lang="en-US" baseline="0" dirty="0"/>
              <a:t>How many would describe yourselves as researchers?</a:t>
            </a:r>
          </a:p>
          <a:p>
            <a:endParaRPr lang="en-US" dirty="0"/>
          </a:p>
          <a:p>
            <a:r>
              <a:rPr lang="en-US" dirty="0"/>
              <a:t> Reinforces the notion</a:t>
            </a:r>
            <a:r>
              <a:rPr lang="en-US" baseline="0" dirty="0"/>
              <a:t> that only academics do research</a:t>
            </a:r>
            <a:endParaRPr lang="en-US" dirty="0"/>
          </a:p>
        </p:txBody>
      </p:sp>
      <p:sp>
        <p:nvSpPr>
          <p:cNvPr id="4" name="Slide Number Placeholder 3"/>
          <p:cNvSpPr>
            <a:spLocks noGrp="1"/>
          </p:cNvSpPr>
          <p:nvPr>
            <p:ph type="sldNum" sz="quarter" idx="10"/>
          </p:nvPr>
        </p:nvSpPr>
        <p:spPr/>
        <p:txBody>
          <a:bodyPr/>
          <a:lstStyle/>
          <a:p>
            <a:fld id="{414960C2-C475-4A6B-BD14-522F425184EB}" type="slidenum">
              <a:rPr lang="en-US" smtClean="0"/>
              <a:t>4</a:t>
            </a:fld>
            <a:endParaRPr lang="en-US"/>
          </a:p>
        </p:txBody>
      </p:sp>
    </p:spTree>
    <p:extLst>
      <p:ext uri="{BB962C8B-B14F-4D97-AF65-F5344CB8AC3E}">
        <p14:creationId xmlns:p14="http://schemas.microsoft.com/office/powerpoint/2010/main" val="16387692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4960C2-C475-4A6B-BD14-522F425184EB}" type="slidenum">
              <a:rPr lang="en-US" smtClean="0"/>
              <a:t>5</a:t>
            </a:fld>
            <a:endParaRPr lang="en-US"/>
          </a:p>
        </p:txBody>
      </p:sp>
    </p:spTree>
    <p:extLst>
      <p:ext uri="{BB962C8B-B14F-4D97-AF65-F5344CB8AC3E}">
        <p14:creationId xmlns:p14="http://schemas.microsoft.com/office/powerpoint/2010/main" val="19984253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4960C2-C475-4A6B-BD14-522F425184EB}" type="slidenum">
              <a:rPr lang="en-US" smtClean="0"/>
              <a:t>6</a:t>
            </a:fld>
            <a:endParaRPr lang="en-US"/>
          </a:p>
        </p:txBody>
      </p:sp>
    </p:spTree>
    <p:extLst>
      <p:ext uri="{BB962C8B-B14F-4D97-AF65-F5344CB8AC3E}">
        <p14:creationId xmlns:p14="http://schemas.microsoft.com/office/powerpoint/2010/main" val="1401482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your prep work for this module you read about Kurt </a:t>
            </a:r>
            <a:r>
              <a:rPr lang="en-US" dirty="0" err="1"/>
              <a:t>Lewin</a:t>
            </a:r>
            <a:r>
              <a:rPr lang="en-US" dirty="0"/>
              <a:t> in the 1940s challenging the gap between theory and practice</a:t>
            </a:r>
            <a:r>
              <a:rPr lang="en-US" baseline="0" dirty="0"/>
              <a:t> – led to </a:t>
            </a:r>
            <a:r>
              <a:rPr lang="en-US" dirty="0"/>
              <a:t>the</a:t>
            </a:r>
            <a:r>
              <a:rPr lang="en-US" baseline="0" dirty="0"/>
              <a:t> development of</a:t>
            </a:r>
            <a:r>
              <a:rPr lang="en-US" dirty="0"/>
              <a:t> action research or participatory research </a:t>
            </a:r>
          </a:p>
        </p:txBody>
      </p:sp>
      <p:sp>
        <p:nvSpPr>
          <p:cNvPr id="4" name="Slide Number Placeholder 3"/>
          <p:cNvSpPr>
            <a:spLocks noGrp="1"/>
          </p:cNvSpPr>
          <p:nvPr>
            <p:ph type="sldNum" sz="quarter" idx="10"/>
          </p:nvPr>
        </p:nvSpPr>
        <p:spPr/>
        <p:txBody>
          <a:bodyPr/>
          <a:lstStyle/>
          <a:p>
            <a:fld id="{414960C2-C475-4A6B-BD14-522F425184EB}" type="slidenum">
              <a:rPr lang="en-US" smtClean="0"/>
              <a:t>19</a:t>
            </a:fld>
            <a:endParaRPr lang="en-US"/>
          </a:p>
        </p:txBody>
      </p:sp>
    </p:spTree>
    <p:extLst>
      <p:ext uri="{BB962C8B-B14F-4D97-AF65-F5344CB8AC3E}">
        <p14:creationId xmlns:p14="http://schemas.microsoft.com/office/powerpoint/2010/main" val="1974664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4960C2-C475-4A6B-BD14-522F425184EB}" type="slidenum">
              <a:rPr lang="en-US" smtClean="0"/>
              <a:t>20</a:t>
            </a:fld>
            <a:endParaRPr lang="en-US"/>
          </a:p>
        </p:txBody>
      </p:sp>
    </p:spTree>
    <p:extLst>
      <p:ext uri="{BB962C8B-B14F-4D97-AF65-F5344CB8AC3E}">
        <p14:creationId xmlns:p14="http://schemas.microsoft.com/office/powerpoint/2010/main" val="25901185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Applied research</a:t>
            </a:r>
            <a:r>
              <a:rPr lang="en-US" baseline="0" dirty="0"/>
              <a:t> – research question comes from a practical problem that needs to be addressed</a:t>
            </a:r>
          </a:p>
          <a:p>
            <a:r>
              <a:rPr lang="en-US" baseline="0" dirty="0"/>
              <a:t>Basic research – researcher controls the research question</a:t>
            </a:r>
          </a:p>
          <a:p>
            <a:endParaRPr lang="en-US" baseline="0" dirty="0"/>
          </a:p>
          <a:p>
            <a:r>
              <a:rPr lang="en-US" baseline="0" dirty="0"/>
              <a:t>Example of applied research: WRTC – childhood obesity/hypertension</a:t>
            </a:r>
          </a:p>
          <a:p>
            <a:r>
              <a:rPr lang="en-US" baseline="0" dirty="0"/>
              <a:t>Example of basic research: CWRU work on immunological recognition – may lead to knowledge that is applicable to drug use or development – but no immediate practical application</a:t>
            </a:r>
            <a:endParaRPr lang="en-US" dirty="0"/>
          </a:p>
        </p:txBody>
      </p:sp>
      <p:sp>
        <p:nvSpPr>
          <p:cNvPr id="4" name="Slide Number Placeholder 3"/>
          <p:cNvSpPr>
            <a:spLocks noGrp="1"/>
          </p:cNvSpPr>
          <p:nvPr>
            <p:ph type="sldNum" sz="quarter" idx="10"/>
          </p:nvPr>
        </p:nvSpPr>
        <p:spPr/>
        <p:txBody>
          <a:bodyPr/>
          <a:lstStyle/>
          <a:p>
            <a:fld id="{414960C2-C475-4A6B-BD14-522F425184EB}" type="slidenum">
              <a:rPr lang="en-US" smtClean="0"/>
              <a:t>21</a:t>
            </a:fld>
            <a:endParaRPr lang="en-US"/>
          </a:p>
        </p:txBody>
      </p:sp>
    </p:spTree>
    <p:extLst>
      <p:ext uri="{BB962C8B-B14F-4D97-AF65-F5344CB8AC3E}">
        <p14:creationId xmlns:p14="http://schemas.microsoft.com/office/powerpoint/2010/main" val="17625884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D46E6D2F-B45C-43A2-AC60-1E624C45A18F}" type="datetimeFigureOut">
              <a:rPr lang="en-US" smtClean="0"/>
              <a:t>8/18/2020</a:t>
            </a:fld>
            <a:endParaRPr lang="en-US"/>
          </a:p>
        </p:txBody>
      </p:sp>
      <p:sp>
        <p:nvSpPr>
          <p:cNvPr id="19" name="Footer Placeholder 18"/>
          <p:cNvSpPr>
            <a:spLocks noGrp="1"/>
          </p:cNvSpPr>
          <p:nvPr>
            <p:ph type="ftr" sz="quarter" idx="11"/>
          </p:nvPr>
        </p:nvSpPr>
        <p:spPr>
          <a:xfrm>
            <a:off x="2667000" y="6356350"/>
            <a:ext cx="3352800" cy="365125"/>
          </a:xfrm>
          <a:prstGeom prst="rect">
            <a:avLst/>
          </a:prstGeom>
        </p:spPr>
        <p:txBody>
          <a:bodyPr/>
          <a:lstStyle/>
          <a:p>
            <a:endParaRPr lang="en-US"/>
          </a:p>
        </p:txBody>
      </p:sp>
      <p:sp>
        <p:nvSpPr>
          <p:cNvPr id="27" name="Slide Number Placeholder 26"/>
          <p:cNvSpPr>
            <a:spLocks noGrp="1"/>
          </p:cNvSpPr>
          <p:nvPr>
            <p:ph type="sldNum" sz="quarter" idx="12"/>
          </p:nvPr>
        </p:nvSpPr>
        <p:spPr/>
        <p:txBody>
          <a:bodyPr/>
          <a:lstStyle/>
          <a:p>
            <a:fld id="{D1C9AC1F-C55D-4228-8E97-A2CB05C38F3F}"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46E6D2F-B45C-43A2-AC60-1E624C45A18F}" type="datetimeFigureOut">
              <a:rPr lang="en-US" smtClean="0"/>
              <a:t>8/18/2020</a:t>
            </a:fld>
            <a:endParaRPr lang="en-US"/>
          </a:p>
        </p:txBody>
      </p:sp>
      <p:sp>
        <p:nvSpPr>
          <p:cNvPr id="5" name="Footer Placeholder 4"/>
          <p:cNvSpPr>
            <a:spLocks noGrp="1"/>
          </p:cNvSpPr>
          <p:nvPr>
            <p:ph type="ftr" sz="quarter" idx="11"/>
          </p:nvPr>
        </p:nvSpPr>
        <p:spPr>
          <a:xfrm>
            <a:off x="2667000" y="6356350"/>
            <a:ext cx="3352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D1C9AC1F-C55D-4228-8E97-A2CB05C38F3F}"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46E6D2F-B45C-43A2-AC60-1E624C45A18F}" type="datetimeFigureOut">
              <a:rPr lang="en-US" smtClean="0"/>
              <a:t>8/18/2020</a:t>
            </a:fld>
            <a:endParaRPr lang="en-US"/>
          </a:p>
        </p:txBody>
      </p:sp>
      <p:sp>
        <p:nvSpPr>
          <p:cNvPr id="5" name="Footer Placeholder 4"/>
          <p:cNvSpPr>
            <a:spLocks noGrp="1"/>
          </p:cNvSpPr>
          <p:nvPr>
            <p:ph type="ftr" sz="quarter" idx="11"/>
          </p:nvPr>
        </p:nvSpPr>
        <p:spPr>
          <a:xfrm>
            <a:off x="2667000" y="6356350"/>
            <a:ext cx="3352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D1C9AC1F-C55D-4228-8E97-A2CB05C38F3F}"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74133" y="304800"/>
            <a:ext cx="6908800" cy="1143000"/>
          </a:xfrm>
        </p:spPr>
        <p:txBody>
          <a:bodyPr/>
          <a:lstStyle/>
          <a:p>
            <a:r>
              <a:rPr lang="en-US"/>
              <a:t>Click to edit Master title style</a:t>
            </a:r>
            <a:endParaRPr lang="en-US" dirty="0"/>
          </a:p>
        </p:txBody>
      </p:sp>
      <p:sp>
        <p:nvSpPr>
          <p:cNvPr id="6" name="Text Placeholder 2"/>
          <p:cNvSpPr>
            <a:spLocks noGrp="1"/>
          </p:cNvSpPr>
          <p:nvPr>
            <p:ph idx="1"/>
          </p:nvPr>
        </p:nvSpPr>
        <p:spPr>
          <a:xfrm>
            <a:off x="457200" y="1600200"/>
            <a:ext cx="7620000" cy="4800600"/>
          </a:xfrm>
          <a:prstGeom prst="rect">
            <a:avLst/>
          </a:prstGeom>
        </p:spPr>
        <p:txBody>
          <a:bodyPr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2"/>
          <p:cNvSpPr>
            <a:spLocks noGrp="1" noChangeArrowheads="1"/>
          </p:cNvSpPr>
          <p:nvPr>
            <p:ph type="dt" sz="half" idx="10"/>
          </p:nvPr>
        </p:nvSpPr>
        <p:spPr/>
        <p:txBody>
          <a:bodyPr/>
          <a:lstStyle>
            <a:lvl1pPr>
              <a:defRPr smtClean="0"/>
            </a:lvl1pPr>
          </a:lstStyle>
          <a:p>
            <a:pPr>
              <a:defRPr/>
            </a:pPr>
            <a:endParaRPr lang="en-US"/>
          </a:p>
        </p:txBody>
      </p:sp>
      <p:sp>
        <p:nvSpPr>
          <p:cNvPr id="5" name="Rectangle 3"/>
          <p:cNvSpPr>
            <a:spLocks noGrp="1" noChangeArrowheads="1"/>
          </p:cNvSpPr>
          <p:nvPr>
            <p:ph type="ftr" sz="quarter" idx="11"/>
          </p:nvPr>
        </p:nvSpPr>
        <p:spPr>
          <a:xfrm rot="16200000">
            <a:off x="7587457" y="4048920"/>
            <a:ext cx="2366963" cy="365125"/>
          </a:xfrm>
          <a:prstGeom prst="rect">
            <a:avLst/>
          </a:prstGeom>
        </p:spPr>
        <p:txBody>
          <a:bodyPr/>
          <a:lstStyle>
            <a:lvl1pPr>
              <a:defRPr/>
            </a:lvl1pPr>
          </a:lstStyle>
          <a:p>
            <a:pPr>
              <a:defRPr/>
            </a:pPr>
            <a:endParaRPr lang="en-US"/>
          </a:p>
        </p:txBody>
      </p:sp>
    </p:spTree>
    <p:extLst>
      <p:ext uri="{BB962C8B-B14F-4D97-AF65-F5344CB8AC3E}">
        <p14:creationId xmlns:p14="http://schemas.microsoft.com/office/powerpoint/2010/main" val="4194998986"/>
      </p:ext>
    </p:extLst>
  </p:cSld>
  <p:clrMapOvr>
    <a:masterClrMapping/>
  </p:clrMapOvr>
  <p:transition/>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46E6D2F-B45C-43A2-AC60-1E624C45A18F}" type="datetimeFigureOut">
              <a:rPr lang="en-US" smtClean="0"/>
              <a:t>8/18/2020</a:t>
            </a:fld>
            <a:endParaRPr lang="en-US"/>
          </a:p>
        </p:txBody>
      </p:sp>
      <p:sp>
        <p:nvSpPr>
          <p:cNvPr id="5" name="Footer Placeholder 4"/>
          <p:cNvSpPr>
            <a:spLocks noGrp="1"/>
          </p:cNvSpPr>
          <p:nvPr>
            <p:ph type="ftr" sz="quarter" idx="11"/>
          </p:nvPr>
        </p:nvSpPr>
        <p:spPr>
          <a:xfrm>
            <a:off x="2667000" y="6356350"/>
            <a:ext cx="3352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D1C9AC1F-C55D-4228-8E97-A2CB05C38F3F}"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D46E6D2F-B45C-43A2-AC60-1E624C45A18F}" type="datetimeFigureOut">
              <a:rPr lang="en-US" smtClean="0"/>
              <a:t>8/18/2020</a:t>
            </a:fld>
            <a:endParaRPr lang="en-US"/>
          </a:p>
        </p:txBody>
      </p:sp>
      <p:sp>
        <p:nvSpPr>
          <p:cNvPr id="5" name="Footer Placeholder 4"/>
          <p:cNvSpPr>
            <a:spLocks noGrp="1"/>
          </p:cNvSpPr>
          <p:nvPr>
            <p:ph type="ftr" sz="quarter" idx="11"/>
          </p:nvPr>
        </p:nvSpPr>
        <p:spPr>
          <a:xfrm>
            <a:off x="2667000" y="6356350"/>
            <a:ext cx="3352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D1C9AC1F-C55D-4228-8E97-A2CB05C38F3F}"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D46E6D2F-B45C-43A2-AC60-1E624C45A18F}" type="datetimeFigureOut">
              <a:rPr lang="en-US" smtClean="0"/>
              <a:t>8/18/2020</a:t>
            </a:fld>
            <a:endParaRPr lang="en-US"/>
          </a:p>
        </p:txBody>
      </p:sp>
      <p:sp>
        <p:nvSpPr>
          <p:cNvPr id="6" name="Footer Placeholder 5"/>
          <p:cNvSpPr>
            <a:spLocks noGrp="1"/>
          </p:cNvSpPr>
          <p:nvPr>
            <p:ph type="ftr" sz="quarter" idx="11"/>
          </p:nvPr>
        </p:nvSpPr>
        <p:spPr>
          <a:xfrm>
            <a:off x="2667000" y="6356350"/>
            <a:ext cx="3352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D1C9AC1F-C55D-4228-8E97-A2CB05C38F3F}"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D46E6D2F-B45C-43A2-AC60-1E624C45A18F}" type="datetimeFigureOut">
              <a:rPr lang="en-US" smtClean="0"/>
              <a:t>8/18/2020</a:t>
            </a:fld>
            <a:endParaRPr lang="en-US"/>
          </a:p>
        </p:txBody>
      </p:sp>
      <p:sp>
        <p:nvSpPr>
          <p:cNvPr id="8" name="Footer Placeholder 7"/>
          <p:cNvSpPr>
            <a:spLocks noGrp="1"/>
          </p:cNvSpPr>
          <p:nvPr>
            <p:ph type="ftr" sz="quarter" idx="11"/>
          </p:nvPr>
        </p:nvSpPr>
        <p:spPr>
          <a:xfrm>
            <a:off x="2667000" y="6356350"/>
            <a:ext cx="3352800" cy="365125"/>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D1C9AC1F-C55D-4228-8E97-A2CB05C38F3F}"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D46E6D2F-B45C-43A2-AC60-1E624C45A18F}" type="datetimeFigureOut">
              <a:rPr lang="en-US" smtClean="0"/>
              <a:t>8/18/2020</a:t>
            </a:fld>
            <a:endParaRPr lang="en-US"/>
          </a:p>
        </p:txBody>
      </p:sp>
      <p:sp>
        <p:nvSpPr>
          <p:cNvPr id="4" name="Footer Placeholder 3"/>
          <p:cNvSpPr>
            <a:spLocks noGrp="1"/>
          </p:cNvSpPr>
          <p:nvPr>
            <p:ph type="ftr" sz="quarter" idx="11"/>
          </p:nvPr>
        </p:nvSpPr>
        <p:spPr>
          <a:xfrm>
            <a:off x="2667000" y="6356350"/>
            <a:ext cx="3352800" cy="36512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D1C9AC1F-C55D-4228-8E97-A2CB05C38F3F}"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6E6D2F-B45C-43A2-AC60-1E624C45A18F}" type="datetimeFigureOut">
              <a:rPr lang="en-US" smtClean="0"/>
              <a:t>8/18/2020</a:t>
            </a:fld>
            <a:endParaRPr lang="en-US"/>
          </a:p>
        </p:txBody>
      </p:sp>
      <p:sp>
        <p:nvSpPr>
          <p:cNvPr id="3" name="Footer Placeholder 2"/>
          <p:cNvSpPr>
            <a:spLocks noGrp="1"/>
          </p:cNvSpPr>
          <p:nvPr>
            <p:ph type="ftr" sz="quarter" idx="11"/>
          </p:nvPr>
        </p:nvSpPr>
        <p:spPr>
          <a:xfrm>
            <a:off x="2667000" y="6356350"/>
            <a:ext cx="3352800"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D1C9AC1F-C55D-4228-8E97-A2CB05C38F3F}"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D46E6D2F-B45C-43A2-AC60-1E624C45A18F}" type="datetimeFigureOut">
              <a:rPr lang="en-US" smtClean="0"/>
              <a:t>8/18/2020</a:t>
            </a:fld>
            <a:endParaRPr lang="en-US"/>
          </a:p>
        </p:txBody>
      </p:sp>
      <p:sp>
        <p:nvSpPr>
          <p:cNvPr id="6" name="Footer Placeholder 5"/>
          <p:cNvSpPr>
            <a:spLocks noGrp="1"/>
          </p:cNvSpPr>
          <p:nvPr>
            <p:ph type="ftr" sz="quarter" idx="11"/>
          </p:nvPr>
        </p:nvSpPr>
        <p:spPr>
          <a:xfrm>
            <a:off x="2667000" y="6356350"/>
            <a:ext cx="3352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D1C9AC1F-C55D-4228-8E97-A2CB05C38F3F}"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D46E6D2F-B45C-43A2-AC60-1E624C45A18F}" type="datetimeFigureOut">
              <a:rPr lang="en-US" smtClean="0"/>
              <a:t>8/18/2020</a:t>
            </a:fld>
            <a:endParaRPr lang="en-US"/>
          </a:p>
        </p:txBody>
      </p:sp>
      <p:sp>
        <p:nvSpPr>
          <p:cNvPr id="6" name="Footer Placeholder 5"/>
          <p:cNvSpPr>
            <a:spLocks noGrp="1"/>
          </p:cNvSpPr>
          <p:nvPr>
            <p:ph type="ftr" sz="quarter" idx="11"/>
          </p:nvPr>
        </p:nvSpPr>
        <p:spPr>
          <a:xfrm>
            <a:off x="2667000" y="6356350"/>
            <a:ext cx="3352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D1C9AC1F-C55D-4228-8E97-A2CB05C38F3F}"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dirty="0"/>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46E6D2F-B45C-43A2-AC60-1E624C45A18F}" type="datetimeFigureOut">
              <a:rPr lang="en-US" smtClean="0"/>
              <a:t>8/18/2020</a:t>
            </a:fld>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D1C9AC1F-C55D-4228-8E97-A2CB05C38F3F}"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pic>
        <p:nvPicPr>
          <p:cNvPr id="3" name="Picture 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81372" y="6103449"/>
            <a:ext cx="2762271" cy="699775"/>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000" dirty="0"/>
              <a:t> Introduction to Research &amp; Evaluation</a:t>
            </a:r>
          </a:p>
        </p:txBody>
      </p:sp>
    </p:spTree>
    <p:extLst>
      <p:ext uri="{BB962C8B-B14F-4D97-AF65-F5344CB8AC3E}">
        <p14:creationId xmlns:p14="http://schemas.microsoft.com/office/powerpoint/2010/main" val="29257884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Federal definitions of research</a:t>
            </a:r>
          </a:p>
        </p:txBody>
      </p:sp>
      <p:sp>
        <p:nvSpPr>
          <p:cNvPr id="3" name="Content Placeholder 2"/>
          <p:cNvSpPr>
            <a:spLocks noGrp="1"/>
          </p:cNvSpPr>
          <p:nvPr>
            <p:ph idx="1"/>
          </p:nvPr>
        </p:nvSpPr>
        <p:spPr/>
        <p:txBody>
          <a:bodyPr>
            <a:normAutofit/>
          </a:bodyPr>
          <a:lstStyle/>
          <a:p>
            <a:r>
              <a:rPr lang="en-US" dirty="0"/>
              <a:t>However, knowledge might be gained in any public health endeavor designed to prevent disease or injury or to improve a program or service. </a:t>
            </a:r>
          </a:p>
          <a:p>
            <a:r>
              <a:rPr lang="en-US" dirty="0"/>
              <a:t>In some cases, that knowledge might be generalizable, but the purpose of the endeavor is to benefit clients participating in a public health program or a population by controlling a health problem in the population from which the information is gathered. </a:t>
            </a:r>
          </a:p>
        </p:txBody>
      </p:sp>
    </p:spTree>
    <p:extLst>
      <p:ext uri="{BB962C8B-B14F-4D97-AF65-F5344CB8AC3E}">
        <p14:creationId xmlns:p14="http://schemas.microsoft.com/office/powerpoint/2010/main" val="35661443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85724"/>
            <a:ext cx="8229600" cy="1143000"/>
          </a:xfrm>
        </p:spPr>
        <p:txBody>
          <a:bodyPr/>
          <a:lstStyle/>
          <a:p>
            <a:r>
              <a:rPr lang="en-US" dirty="0"/>
              <a:t>Furthermore</a:t>
            </a:r>
          </a:p>
        </p:txBody>
      </p:sp>
      <p:sp>
        <p:nvSpPr>
          <p:cNvPr id="3" name="Content Placeholder 2"/>
          <p:cNvSpPr>
            <a:spLocks noGrp="1"/>
          </p:cNvSpPr>
          <p:nvPr>
            <p:ph idx="1"/>
          </p:nvPr>
        </p:nvSpPr>
        <p:spPr/>
        <p:txBody>
          <a:bodyPr>
            <a:normAutofit/>
          </a:bodyPr>
          <a:lstStyle/>
          <a:p>
            <a:r>
              <a:rPr lang="en-US" dirty="0"/>
              <a:t>Other attributes, such as publication of findings, statutory authority, methodological design, selection of participants, and hypothesis testing or generating, do not differentiate research from non-research, because these types of attributes can be shared by both research and non-research activities. </a:t>
            </a:r>
          </a:p>
        </p:txBody>
      </p:sp>
    </p:spTree>
    <p:extLst>
      <p:ext uri="{BB962C8B-B14F-4D97-AF65-F5344CB8AC3E}">
        <p14:creationId xmlns:p14="http://schemas.microsoft.com/office/powerpoint/2010/main" val="38527033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CDC Definition of Research</a:t>
            </a:r>
          </a:p>
        </p:txBody>
      </p:sp>
      <p:sp>
        <p:nvSpPr>
          <p:cNvPr id="3" name="Content Placeholder 2"/>
          <p:cNvSpPr>
            <a:spLocks noGrp="1"/>
          </p:cNvSpPr>
          <p:nvPr>
            <p:ph idx="1"/>
          </p:nvPr>
        </p:nvSpPr>
        <p:spPr>
          <a:xfrm>
            <a:off x="457200" y="1935480"/>
            <a:ext cx="8229600" cy="3155135"/>
          </a:xfrm>
        </p:spPr>
        <p:txBody>
          <a:bodyPr>
            <a:normAutofit/>
          </a:bodyPr>
          <a:lstStyle/>
          <a:p>
            <a:pPr marL="0" indent="0" algn="ctr">
              <a:buNone/>
            </a:pPr>
            <a:endParaRPr lang="en-US" dirty="0"/>
          </a:p>
          <a:p>
            <a:pPr marL="0" indent="0" algn="ctr">
              <a:buNone/>
            </a:pPr>
            <a:r>
              <a:rPr lang="en-US" dirty="0"/>
              <a:t>The regulations state that "</a:t>
            </a:r>
            <a:r>
              <a:rPr lang="en-US" b="1" dirty="0"/>
              <a:t>research means a systematic investigation, including research development, testing and evaluation, </a:t>
            </a:r>
            <a:r>
              <a:rPr lang="en-US" b="1" u="sng" dirty="0"/>
              <a:t>designed to develop or contribute to generalizable knowledge</a:t>
            </a:r>
            <a:r>
              <a:rPr lang="en-US" b="1" dirty="0"/>
              <a:t>" </a:t>
            </a:r>
            <a:r>
              <a:rPr lang="en-US" dirty="0"/>
              <a:t>(45 CFR 46.102(d). </a:t>
            </a:r>
          </a:p>
        </p:txBody>
      </p:sp>
    </p:spTree>
    <p:extLst>
      <p:ext uri="{BB962C8B-B14F-4D97-AF65-F5344CB8AC3E}">
        <p14:creationId xmlns:p14="http://schemas.microsoft.com/office/powerpoint/2010/main" val="38765671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1007"/>
            <a:ext cx="8229600" cy="1143000"/>
          </a:xfrm>
        </p:spPr>
        <p:txBody>
          <a:bodyPr>
            <a:normAutofit fontScale="90000"/>
          </a:bodyPr>
          <a:lstStyle/>
          <a:p>
            <a:r>
              <a:rPr lang="en-US" dirty="0"/>
              <a:t>Program Evaluation:</a:t>
            </a:r>
            <a:br>
              <a:rPr lang="en-US" dirty="0"/>
            </a:br>
            <a:r>
              <a:rPr lang="en-US" dirty="0"/>
              <a:t>Non-Research Examples</a:t>
            </a:r>
          </a:p>
        </p:txBody>
      </p:sp>
      <p:sp>
        <p:nvSpPr>
          <p:cNvPr id="3" name="Content Placeholder 2"/>
          <p:cNvSpPr>
            <a:spLocks noGrp="1"/>
          </p:cNvSpPr>
          <p:nvPr>
            <p:ph idx="1"/>
          </p:nvPr>
        </p:nvSpPr>
        <p:spPr>
          <a:xfrm>
            <a:off x="457200" y="1580639"/>
            <a:ext cx="8454788" cy="4389120"/>
          </a:xfrm>
        </p:spPr>
        <p:txBody>
          <a:bodyPr>
            <a:noAutofit/>
          </a:bodyPr>
          <a:lstStyle/>
          <a:p>
            <a:pPr marL="0" indent="0">
              <a:buNone/>
            </a:pPr>
            <a:r>
              <a:rPr lang="en-US" sz="2000" b="1" dirty="0"/>
              <a:t>Evaluation of School-based HIV Prevention Program </a:t>
            </a:r>
            <a:r>
              <a:rPr lang="en-US" sz="2000" dirty="0"/>
              <a:t>- As part of the evaluation of the school-based HIV prevention program in Denver public schools, principals, teachers, student contact staff, students, and parents were interviewed. </a:t>
            </a:r>
            <a:r>
              <a:rPr lang="en-US" sz="2000" b="1" dirty="0"/>
              <a:t>HIV program efforts in policy awareness, staff development, curriculum implementation, and status </a:t>
            </a:r>
            <a:r>
              <a:rPr lang="en-US" sz="2000" dirty="0"/>
              <a:t>of students receiving HIV prevention education were assessed. </a:t>
            </a:r>
          </a:p>
          <a:p>
            <a:pPr marL="0" indent="0">
              <a:buNone/>
            </a:pPr>
            <a:endParaRPr lang="en-US" sz="2000" dirty="0"/>
          </a:p>
          <a:p>
            <a:pPr marL="0" indent="0">
              <a:buNone/>
            </a:pPr>
            <a:r>
              <a:rPr lang="en-US" sz="2000" b="1" dirty="0"/>
              <a:t>The purpose </a:t>
            </a:r>
            <a:r>
              <a:rPr lang="en-US" sz="2000" dirty="0"/>
              <a:t>(primary intent) of the program evaluation was </a:t>
            </a:r>
            <a:r>
              <a:rPr lang="en-US" sz="2000" b="1" dirty="0"/>
              <a:t>to provide information</a:t>
            </a:r>
            <a:r>
              <a:rPr lang="en-US" sz="2000" dirty="0"/>
              <a:t> to Denver public schools that will be </a:t>
            </a:r>
            <a:r>
              <a:rPr lang="en-US" sz="2000" b="1" dirty="0"/>
              <a:t>used to improve </a:t>
            </a:r>
            <a:r>
              <a:rPr lang="en-US" sz="2000" dirty="0"/>
              <a:t>their school-based HIV prevention programs. The results from the evaluation were used to assess the success of the interventions in a specific population (Denver public school children) and to refine the interventions in that population. </a:t>
            </a:r>
          </a:p>
        </p:txBody>
      </p:sp>
    </p:spTree>
    <p:extLst>
      <p:ext uri="{BB962C8B-B14F-4D97-AF65-F5344CB8AC3E}">
        <p14:creationId xmlns:p14="http://schemas.microsoft.com/office/powerpoint/2010/main" val="36831841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1007"/>
            <a:ext cx="8229600" cy="1143000"/>
          </a:xfrm>
        </p:spPr>
        <p:txBody>
          <a:bodyPr>
            <a:normAutofit fontScale="90000"/>
          </a:bodyPr>
          <a:lstStyle/>
          <a:p>
            <a:r>
              <a:rPr lang="en-US" dirty="0"/>
              <a:t>Program Evaluation:</a:t>
            </a:r>
            <a:br>
              <a:rPr lang="en-US" dirty="0"/>
            </a:br>
            <a:r>
              <a:rPr lang="en-US" dirty="0"/>
              <a:t>Non-Research Examples</a:t>
            </a:r>
          </a:p>
        </p:txBody>
      </p:sp>
      <p:sp>
        <p:nvSpPr>
          <p:cNvPr id="3" name="Content Placeholder 2"/>
          <p:cNvSpPr>
            <a:spLocks noGrp="1"/>
          </p:cNvSpPr>
          <p:nvPr>
            <p:ph idx="1"/>
          </p:nvPr>
        </p:nvSpPr>
        <p:spPr>
          <a:xfrm>
            <a:off x="457200" y="1580639"/>
            <a:ext cx="8454788" cy="4389120"/>
          </a:xfrm>
        </p:spPr>
        <p:txBody>
          <a:bodyPr>
            <a:noAutofit/>
          </a:bodyPr>
          <a:lstStyle/>
          <a:p>
            <a:pPr marL="0" indent="0">
              <a:buNone/>
            </a:pPr>
            <a:r>
              <a:rPr lang="en-US" sz="1800" b="1" dirty="0"/>
              <a:t>IMPACT Progress Reports </a:t>
            </a:r>
            <a:r>
              <a:rPr lang="en-US" sz="1800" dirty="0"/>
              <a:t>- The Office on Smoking and Health awarded 32 states and the District of Columbia health departments cooperative agreements to build capacity to conduct tobacco use prevention and control programs. These cooperative agreements are part of CDC’s nationwide effort to establish comprehensive, coordinated tobacco use prevention programs. Evaluation of IMPACT is comprised of awardees submitting semi-annual progress reports. Information in the </a:t>
            </a:r>
            <a:r>
              <a:rPr lang="en-US" sz="1800" b="1" dirty="0"/>
              <a:t>evaluation includes staffing, coalition composition and efforts, status of a state tobacco control plan, development of a resource center, training efforts, community outreach and mobilization, and participation in CDC national campaigns.  </a:t>
            </a:r>
          </a:p>
          <a:p>
            <a:pPr marL="0" indent="0">
              <a:buNone/>
            </a:pPr>
            <a:endParaRPr lang="en-US" sz="1800" b="1" dirty="0"/>
          </a:p>
          <a:p>
            <a:pPr marL="0" indent="0">
              <a:buNone/>
            </a:pPr>
            <a:r>
              <a:rPr lang="en-US" sz="1800" dirty="0"/>
              <a:t>The primary intent of these state tobacco control program evaluations is </a:t>
            </a:r>
            <a:r>
              <a:rPr lang="en-US" sz="1800" b="1" dirty="0"/>
              <a:t>to assess the success of the intervention activities </a:t>
            </a:r>
            <a:r>
              <a:rPr lang="en-US" sz="1800" dirty="0"/>
              <a:t>within each state. The information gained from the evaluation is </a:t>
            </a:r>
            <a:r>
              <a:rPr lang="en-US" sz="1800" b="1" dirty="0"/>
              <a:t>used to refine the interventions </a:t>
            </a:r>
            <a:r>
              <a:rPr lang="en-US" sz="1800" dirty="0"/>
              <a:t>in that state. In addition, the information is used nationally to evaluate the success of the IMPACT program. </a:t>
            </a:r>
          </a:p>
        </p:txBody>
      </p:sp>
    </p:spTree>
    <p:extLst>
      <p:ext uri="{BB962C8B-B14F-4D97-AF65-F5344CB8AC3E}">
        <p14:creationId xmlns:p14="http://schemas.microsoft.com/office/powerpoint/2010/main" val="37082392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Program Evaluation:</a:t>
            </a:r>
            <a:br>
              <a:rPr lang="en-US" dirty="0"/>
            </a:br>
            <a:r>
              <a:rPr lang="en-US" dirty="0"/>
              <a:t>Research Examples</a:t>
            </a:r>
          </a:p>
        </p:txBody>
      </p:sp>
      <p:sp>
        <p:nvSpPr>
          <p:cNvPr id="3" name="Content Placeholder 2"/>
          <p:cNvSpPr>
            <a:spLocks noGrp="1"/>
          </p:cNvSpPr>
          <p:nvPr>
            <p:ph idx="1"/>
          </p:nvPr>
        </p:nvSpPr>
        <p:spPr>
          <a:xfrm>
            <a:off x="457200" y="1935480"/>
            <a:ext cx="8229600" cy="4574502"/>
          </a:xfrm>
        </p:spPr>
        <p:txBody>
          <a:bodyPr>
            <a:normAutofit fontScale="85000" lnSpcReduction="20000"/>
          </a:bodyPr>
          <a:lstStyle/>
          <a:p>
            <a:r>
              <a:rPr lang="en-US" b="1" dirty="0"/>
              <a:t>Evaluation of Community Based Organization Intervention to Reduce Sexually Transmitted Disease (STD) Rates Among STD Patients in Miami - </a:t>
            </a:r>
            <a:r>
              <a:rPr lang="en-US" dirty="0"/>
              <a:t>Male STD Patients were randomized to either the standard HIV prevention counseling or intensive counseling comprised of four sessions of HIV counseling from a community based organization. STD clinic records were reviewed </a:t>
            </a:r>
            <a:r>
              <a:rPr lang="en-US" b="1" dirty="0"/>
              <a:t>to determine whether there was a difference in return rates with new STDs between the groups. </a:t>
            </a:r>
            <a:r>
              <a:rPr lang="en-US" dirty="0"/>
              <a:t>The </a:t>
            </a:r>
            <a:r>
              <a:rPr lang="en-US" u="sng" dirty="0"/>
              <a:t>objective</a:t>
            </a:r>
            <a:r>
              <a:rPr lang="en-US" dirty="0"/>
              <a:t> of intervention and evaluation is to determine </a:t>
            </a:r>
            <a:r>
              <a:rPr lang="en-US" b="1" dirty="0"/>
              <a:t>whether intensive counseling reduces the acquisition of new STDs among high risk people attending a STD clinic. </a:t>
            </a:r>
            <a:r>
              <a:rPr lang="en-US" dirty="0"/>
              <a:t>The purpose of the project was to evaluate a new intervention for reducing the transmission of STDs. Knowledge gained from this evaluation would be used to generalize to other sites. </a:t>
            </a:r>
          </a:p>
          <a:p>
            <a:endParaRPr lang="en-US" b="1" dirty="0"/>
          </a:p>
          <a:p>
            <a:pPr marL="0" indent="0">
              <a:buNone/>
            </a:pPr>
            <a:endParaRPr lang="en-US" dirty="0"/>
          </a:p>
        </p:txBody>
      </p:sp>
    </p:spTree>
    <p:extLst>
      <p:ext uri="{BB962C8B-B14F-4D97-AF65-F5344CB8AC3E}">
        <p14:creationId xmlns:p14="http://schemas.microsoft.com/office/powerpoint/2010/main" val="31537688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Program Evaluation:</a:t>
            </a:r>
            <a:br>
              <a:rPr lang="en-US" dirty="0"/>
            </a:br>
            <a:r>
              <a:rPr lang="en-US" dirty="0"/>
              <a:t>Research Examples</a:t>
            </a:r>
          </a:p>
        </p:txBody>
      </p:sp>
      <p:sp>
        <p:nvSpPr>
          <p:cNvPr id="3" name="Content Placeholder 2"/>
          <p:cNvSpPr>
            <a:spLocks noGrp="1"/>
          </p:cNvSpPr>
          <p:nvPr>
            <p:ph idx="1"/>
          </p:nvPr>
        </p:nvSpPr>
        <p:spPr>
          <a:xfrm>
            <a:off x="457200" y="1935479"/>
            <a:ext cx="8229600" cy="4738275"/>
          </a:xfrm>
        </p:spPr>
        <p:txBody>
          <a:bodyPr>
            <a:normAutofit fontScale="77500" lnSpcReduction="20000"/>
          </a:bodyPr>
          <a:lstStyle/>
          <a:p>
            <a:r>
              <a:rPr lang="en-US" b="1" dirty="0"/>
              <a:t>A Comprehensive Evaluation for Project DIRECT (Diabetes Intervention: Reaching and Educating Communities Together) </a:t>
            </a:r>
            <a:r>
              <a:rPr lang="en-US" dirty="0"/>
              <a:t>- Project DIRECT is a community diabetes demonstration project targeting African American adults residing in Raleigh, North Carolina. The project is three-tiered and addresses diabetes care, community screening for persons at high risk for developing diabetes, and population based approaches to increase physical activity and reduce dietary fat intake (two risk factors for diabetes). The goals of the community project are to reduce preventable complications of diabetes via a health systems approach, increase the proportion of persons at risk for diabetes who are screened, and increase the proportion who participate in regular vigorous physical activity and eat a reduced fat diet. </a:t>
            </a:r>
            <a:r>
              <a:rPr lang="en-US" b="1" dirty="0"/>
              <a:t>Baseline and follow-up population-based surveys are planned to evaluate the community intervention.</a:t>
            </a:r>
            <a:r>
              <a:rPr lang="en-US" dirty="0"/>
              <a:t> The </a:t>
            </a:r>
            <a:r>
              <a:rPr lang="en-US" u="sng" dirty="0"/>
              <a:t>purpose</a:t>
            </a:r>
            <a:r>
              <a:rPr lang="en-US" dirty="0"/>
              <a:t> of this project is to </a:t>
            </a:r>
            <a:r>
              <a:rPr lang="en-US" b="1" dirty="0"/>
              <a:t>evaluate new and innovative interventions</a:t>
            </a:r>
            <a:r>
              <a:rPr lang="en-US" dirty="0"/>
              <a:t> to prevent diabetes and its complications. Knowledge gained from this project will be </a:t>
            </a:r>
            <a:r>
              <a:rPr lang="en-US" b="1" dirty="0"/>
              <a:t>used to develop similar intervention </a:t>
            </a:r>
            <a:r>
              <a:rPr lang="en-US" dirty="0"/>
              <a:t>projects in other communities. </a:t>
            </a:r>
          </a:p>
        </p:txBody>
      </p:sp>
    </p:spTree>
    <p:extLst>
      <p:ext uri="{BB962C8B-B14F-4D97-AF65-F5344CB8AC3E}">
        <p14:creationId xmlns:p14="http://schemas.microsoft.com/office/powerpoint/2010/main" val="10952751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Can (or when) Non-Research </a:t>
            </a:r>
            <a:br>
              <a:rPr lang="en-US" dirty="0"/>
            </a:br>
            <a:r>
              <a:rPr lang="en-US" dirty="0"/>
              <a:t>Become Research?</a:t>
            </a:r>
          </a:p>
        </p:txBody>
      </p:sp>
      <p:sp>
        <p:nvSpPr>
          <p:cNvPr id="3" name="Content Placeholder 2"/>
          <p:cNvSpPr>
            <a:spLocks noGrp="1"/>
          </p:cNvSpPr>
          <p:nvPr>
            <p:ph idx="1"/>
          </p:nvPr>
        </p:nvSpPr>
        <p:spPr/>
        <p:txBody>
          <a:bodyPr>
            <a:normAutofit fontScale="92500" lnSpcReduction="10000"/>
          </a:bodyPr>
          <a:lstStyle/>
          <a:p>
            <a:r>
              <a:rPr lang="en-US" dirty="0"/>
              <a:t>A non-research activity can develop or contribute to generalizable knowledge after the project is undertaken even though generating this knowledge was not part of the original purpose. </a:t>
            </a:r>
          </a:p>
          <a:p>
            <a:r>
              <a:rPr lang="en-US" dirty="0"/>
              <a:t>In this case, because the purpose was not to develop or contribute to generalizable knowledge, the project is not classified as research at the outset. </a:t>
            </a:r>
          </a:p>
          <a:p>
            <a:r>
              <a:rPr lang="en-US" dirty="0"/>
              <a:t>However, if subsequent analysis of identifiable private information is undertaken </a:t>
            </a:r>
            <a:r>
              <a:rPr lang="en-US" u="sng" dirty="0"/>
              <a:t>to develop or contribute to generalizable knowledge</a:t>
            </a:r>
            <a:r>
              <a:rPr lang="en-US" dirty="0"/>
              <a:t>, the analysis constitutes human research that now requires further consideration under 45 CFR part 46. </a:t>
            </a:r>
          </a:p>
        </p:txBody>
      </p:sp>
    </p:spTree>
    <p:extLst>
      <p:ext uri="{BB962C8B-B14F-4D97-AF65-F5344CB8AC3E}">
        <p14:creationId xmlns:p14="http://schemas.microsoft.com/office/powerpoint/2010/main" val="13686263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Your Project Ideas….</a:t>
            </a:r>
          </a:p>
        </p:txBody>
      </p:sp>
      <p:sp>
        <p:nvSpPr>
          <p:cNvPr id="3" name="Content Placeholder 2"/>
          <p:cNvSpPr>
            <a:spLocks noGrp="1"/>
          </p:cNvSpPr>
          <p:nvPr>
            <p:ph idx="1"/>
          </p:nvPr>
        </p:nvSpPr>
        <p:spPr/>
        <p:txBody>
          <a:bodyPr/>
          <a:lstStyle/>
          <a:p>
            <a:pPr marL="0" indent="0">
              <a:buNone/>
            </a:pPr>
            <a:endParaRPr lang="en-US" sz="4000" dirty="0"/>
          </a:p>
          <a:p>
            <a:pPr marL="0" indent="0" algn="ctr">
              <a:buNone/>
            </a:pPr>
            <a:r>
              <a:rPr lang="en-US" sz="4000" dirty="0"/>
              <a:t>Research or Non-Research?</a:t>
            </a:r>
          </a:p>
          <a:p>
            <a:pPr marL="0" indent="0">
              <a:buNone/>
            </a:pPr>
            <a:endParaRPr lang="en-US" dirty="0"/>
          </a:p>
        </p:txBody>
      </p:sp>
    </p:spTree>
    <p:extLst>
      <p:ext uri="{BB962C8B-B14F-4D97-AF65-F5344CB8AC3E}">
        <p14:creationId xmlns:p14="http://schemas.microsoft.com/office/powerpoint/2010/main" val="9727180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en-US" dirty="0"/>
              <a:t>                    Development of Community Engaged Research    </a:t>
            </a:r>
          </a:p>
        </p:txBody>
      </p:sp>
      <p:sp>
        <p:nvSpPr>
          <p:cNvPr id="3" name="Content Placeholder 2"/>
          <p:cNvSpPr>
            <a:spLocks noGrp="1"/>
          </p:cNvSpPr>
          <p:nvPr>
            <p:ph idx="1"/>
          </p:nvPr>
        </p:nvSpPr>
        <p:spPr/>
        <p:txBody>
          <a:bodyPr>
            <a:normAutofit/>
          </a:bodyPr>
          <a:lstStyle/>
          <a:p>
            <a:r>
              <a:rPr lang="en-US" dirty="0"/>
              <a:t>Kurt </a:t>
            </a:r>
            <a:r>
              <a:rPr lang="en-US" dirty="0" err="1"/>
              <a:t>Lewin</a:t>
            </a:r>
            <a:r>
              <a:rPr lang="en-US" dirty="0"/>
              <a:t> 1940s</a:t>
            </a:r>
          </a:p>
          <a:p>
            <a:r>
              <a:rPr lang="en-US" dirty="0"/>
              <a:t>Advocated using research cycle (planning, action, investigating the results of the action) to solve practical problems</a:t>
            </a:r>
          </a:p>
          <a:p>
            <a:r>
              <a:rPr lang="en-US" dirty="0" err="1"/>
              <a:t>Lewin</a:t>
            </a:r>
            <a:r>
              <a:rPr lang="en-US" dirty="0"/>
              <a:t> rejected positivist belief that data derived from sensory experience, and the logical and mathematical analyses of the data are the exclusive source of authoritative knowledge.</a:t>
            </a:r>
          </a:p>
        </p:txBody>
      </p:sp>
    </p:spTree>
    <p:extLst>
      <p:ext uri="{BB962C8B-B14F-4D97-AF65-F5344CB8AC3E}">
        <p14:creationId xmlns:p14="http://schemas.microsoft.com/office/powerpoint/2010/main" val="38533462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Overview</a:t>
            </a:r>
          </a:p>
        </p:txBody>
      </p:sp>
      <p:sp>
        <p:nvSpPr>
          <p:cNvPr id="3" name="Content Placeholder 2"/>
          <p:cNvSpPr>
            <a:spLocks noGrp="1"/>
          </p:cNvSpPr>
          <p:nvPr>
            <p:ph idx="1"/>
          </p:nvPr>
        </p:nvSpPr>
        <p:spPr>
          <a:xfrm>
            <a:off x="457200" y="2181139"/>
            <a:ext cx="8229600" cy="3196078"/>
          </a:xfrm>
        </p:spPr>
        <p:txBody>
          <a:bodyPr/>
          <a:lstStyle/>
          <a:p>
            <a:r>
              <a:rPr lang="en-US" dirty="0"/>
              <a:t>Defining research and evaluation</a:t>
            </a:r>
          </a:p>
          <a:p>
            <a:r>
              <a:rPr lang="en-US" dirty="0"/>
              <a:t>What makes a study “research”</a:t>
            </a:r>
          </a:p>
          <a:p>
            <a:r>
              <a:rPr lang="en-US" dirty="0"/>
              <a:t>Roots of participatory research</a:t>
            </a:r>
          </a:p>
          <a:p>
            <a:r>
              <a:rPr lang="en-US" dirty="0"/>
              <a:t>Applied/basic</a:t>
            </a:r>
          </a:p>
          <a:p>
            <a:r>
              <a:rPr lang="en-US" dirty="0"/>
              <a:t>Qualitative/quantitative</a:t>
            </a:r>
          </a:p>
          <a:p>
            <a:r>
              <a:rPr lang="en-US" dirty="0"/>
              <a:t>Program Evaluation Example</a:t>
            </a:r>
          </a:p>
          <a:p>
            <a:endParaRPr lang="en-US" dirty="0"/>
          </a:p>
          <a:p>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10385012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a:p>
            <a:r>
              <a:rPr lang="en-US" dirty="0"/>
              <a:t>Participatory research links science of research and social activism (community identified issue, research process leading to change)</a:t>
            </a:r>
          </a:p>
          <a:p>
            <a:r>
              <a:rPr lang="en-US" dirty="0"/>
              <a:t>Participatory research serves an identified need or problem</a:t>
            </a:r>
          </a:p>
          <a:p>
            <a:endParaRPr lang="en-US" dirty="0"/>
          </a:p>
        </p:txBody>
      </p:sp>
    </p:spTree>
    <p:extLst>
      <p:ext uri="{BB962C8B-B14F-4D97-AF65-F5344CB8AC3E}">
        <p14:creationId xmlns:p14="http://schemas.microsoft.com/office/powerpoint/2010/main" val="24522937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a:t>Applied research </a:t>
            </a:r>
          </a:p>
          <a:p>
            <a:pPr marL="0" indent="0">
              <a:buNone/>
            </a:pPr>
            <a:r>
              <a:rPr lang="en-US" dirty="0"/>
              <a:t>       driven by organization/community</a:t>
            </a:r>
          </a:p>
          <a:p>
            <a:pPr marL="0" indent="0">
              <a:buNone/>
            </a:pPr>
            <a:r>
              <a:rPr lang="en-US" dirty="0"/>
              <a:t>       identified need or problem</a:t>
            </a:r>
          </a:p>
          <a:p>
            <a:pPr marL="0" indent="0">
              <a:buNone/>
            </a:pPr>
            <a:endParaRPr lang="en-US" dirty="0"/>
          </a:p>
          <a:p>
            <a:r>
              <a:rPr lang="en-US" dirty="0"/>
              <a:t>Basic Research</a:t>
            </a:r>
          </a:p>
          <a:p>
            <a:pPr marL="0" indent="0">
              <a:buNone/>
            </a:pPr>
            <a:r>
              <a:rPr lang="en-US" dirty="0"/>
              <a:t>        driven by researcher interests</a:t>
            </a:r>
          </a:p>
          <a:p>
            <a:pPr marL="0" indent="0">
              <a:buNone/>
            </a:pPr>
            <a:r>
              <a:rPr lang="en-US" dirty="0"/>
              <a:t>        no immediate practical application</a:t>
            </a:r>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12088180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2099256"/>
            <a:ext cx="8229600" cy="3619156"/>
          </a:xfrm>
        </p:spPr>
        <p:txBody>
          <a:bodyPr/>
          <a:lstStyle/>
          <a:p>
            <a:pPr>
              <a:tabLst>
                <a:tab pos="2060575" algn="l"/>
              </a:tabLst>
            </a:pPr>
            <a:r>
              <a:rPr lang="en-US" dirty="0"/>
              <a:t>Belief among traditional researchers that basic research is:	more objective</a:t>
            </a:r>
          </a:p>
          <a:p>
            <a:pPr marL="0" indent="0">
              <a:buNone/>
              <a:tabLst>
                <a:tab pos="2060575" algn="l"/>
                <a:tab pos="2292350" algn="l"/>
              </a:tabLst>
            </a:pPr>
            <a:r>
              <a:rPr lang="en-US" dirty="0"/>
              <a:t>		more generalizable</a:t>
            </a:r>
          </a:p>
          <a:p>
            <a:pPr marL="0" indent="0">
              <a:buNone/>
              <a:tabLst>
                <a:tab pos="2060575" algn="l"/>
                <a:tab pos="2292350" algn="l"/>
                <a:tab pos="2565400" algn="l"/>
              </a:tabLst>
            </a:pPr>
            <a:r>
              <a:rPr lang="en-US" dirty="0"/>
              <a:t>			more rigorous</a:t>
            </a:r>
          </a:p>
          <a:p>
            <a:pPr marL="0" indent="0">
              <a:buNone/>
              <a:tabLst>
                <a:tab pos="2060575" algn="l"/>
                <a:tab pos="2292350" algn="l"/>
                <a:tab pos="2565400" algn="l"/>
              </a:tabLst>
            </a:pPr>
            <a:endParaRPr lang="en-US" dirty="0"/>
          </a:p>
          <a:p>
            <a:r>
              <a:rPr lang="en-US" dirty="0"/>
              <a:t>Supports notion that applied research not “real research”</a:t>
            </a:r>
          </a:p>
          <a:p>
            <a:pPr marL="0" indent="0">
              <a:buNone/>
            </a:pPr>
            <a:endParaRPr lang="en-US" dirty="0"/>
          </a:p>
        </p:txBody>
      </p:sp>
    </p:spTree>
    <p:extLst>
      <p:ext uri="{BB962C8B-B14F-4D97-AF65-F5344CB8AC3E}">
        <p14:creationId xmlns:p14="http://schemas.microsoft.com/office/powerpoint/2010/main" val="5346640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Drive for objectivity lead to the double blind drug trial –neither physician or participant knows if they are receiving the drug or placebo – belief that the data would be more accurate</a:t>
            </a:r>
          </a:p>
          <a:p>
            <a:r>
              <a:rPr lang="en-US" dirty="0"/>
              <a:t>Now argued that distancing the researcher from people that are being researched increased distrust and therefore decreased the accuracy of the data gathered</a:t>
            </a:r>
          </a:p>
          <a:p>
            <a:endParaRPr lang="en-US" dirty="0"/>
          </a:p>
        </p:txBody>
      </p:sp>
    </p:spTree>
    <p:extLst>
      <p:ext uri="{BB962C8B-B14F-4D97-AF65-F5344CB8AC3E}">
        <p14:creationId xmlns:p14="http://schemas.microsoft.com/office/powerpoint/2010/main" val="10064816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a:t>Generalizability – assumed in basic research and statistical studies involving large data bases</a:t>
            </a:r>
          </a:p>
          <a:p>
            <a:r>
              <a:rPr lang="en-US" dirty="0"/>
              <a:t>Applied research may not be so generalizable – findings from one community may not be applicable to another – cultural differences and barriers</a:t>
            </a:r>
          </a:p>
        </p:txBody>
      </p:sp>
    </p:spTree>
    <p:extLst>
      <p:ext uri="{BB962C8B-B14F-4D97-AF65-F5344CB8AC3E}">
        <p14:creationId xmlns:p14="http://schemas.microsoft.com/office/powerpoint/2010/main" val="34115121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Internal vs. External Validity</a:t>
            </a:r>
          </a:p>
        </p:txBody>
      </p:sp>
      <p:sp>
        <p:nvSpPr>
          <p:cNvPr id="3" name="Content Placeholder 2"/>
          <p:cNvSpPr>
            <a:spLocks noGrp="1"/>
          </p:cNvSpPr>
          <p:nvPr>
            <p:ph idx="1"/>
          </p:nvPr>
        </p:nvSpPr>
        <p:spPr>
          <a:xfrm>
            <a:off x="457200" y="2140196"/>
            <a:ext cx="8229600" cy="4615445"/>
          </a:xfrm>
        </p:spPr>
        <p:txBody>
          <a:bodyPr>
            <a:normAutofit fontScale="92500" lnSpcReduction="20000"/>
          </a:bodyPr>
          <a:lstStyle/>
          <a:p>
            <a:r>
              <a:rPr lang="en-US" sz="2800" dirty="0"/>
              <a:t>Internal Validity: exists if the observed results of  a study are real and not caused by extraneous factors (how well/controlled/rigorous) the study is.</a:t>
            </a:r>
          </a:p>
          <a:p>
            <a:pPr marL="0" indent="0">
              <a:buNone/>
            </a:pPr>
            <a:endParaRPr lang="en-US" sz="2800" dirty="0"/>
          </a:p>
          <a:p>
            <a:r>
              <a:rPr lang="en-US" sz="2800" dirty="0"/>
              <a:t>External Validity: the ability to generalize the study results to other groups and settings beyond those in the current study.</a:t>
            </a:r>
          </a:p>
          <a:p>
            <a:endParaRPr lang="en-US" sz="2800" dirty="0"/>
          </a:p>
          <a:p>
            <a:r>
              <a:rPr lang="en-US" sz="2800" dirty="0"/>
              <a:t>Community-engaged research greatly increases the external validity of a study – but are the threats to internal validity too high (study limitations too many, rigor not there?)</a:t>
            </a:r>
          </a:p>
        </p:txBody>
      </p:sp>
    </p:spTree>
    <p:extLst>
      <p:ext uri="{BB962C8B-B14F-4D97-AF65-F5344CB8AC3E}">
        <p14:creationId xmlns:p14="http://schemas.microsoft.com/office/powerpoint/2010/main" val="34270636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Qualitative Research</a:t>
            </a:r>
          </a:p>
        </p:txBody>
      </p:sp>
      <p:sp>
        <p:nvSpPr>
          <p:cNvPr id="3" name="Content Placeholder 2"/>
          <p:cNvSpPr>
            <a:spLocks noGrp="1"/>
          </p:cNvSpPr>
          <p:nvPr>
            <p:ph idx="1"/>
          </p:nvPr>
        </p:nvSpPr>
        <p:spPr/>
        <p:txBody>
          <a:bodyPr>
            <a:normAutofit/>
          </a:bodyPr>
          <a:lstStyle/>
          <a:p>
            <a:r>
              <a:rPr lang="en-US" dirty="0"/>
              <a:t>Qualitative research is a method of inquiry employed in many different academic disciplines, traditionally in the </a:t>
            </a:r>
            <a:r>
              <a:rPr lang="en-US" dirty="0">
                <a:solidFill>
                  <a:srgbClr val="000000"/>
                </a:solidFill>
              </a:rPr>
              <a:t>social sciences</a:t>
            </a:r>
            <a:r>
              <a:rPr lang="en-US" dirty="0"/>
              <a:t>. </a:t>
            </a:r>
          </a:p>
          <a:p>
            <a:r>
              <a:rPr lang="en-US" dirty="0"/>
              <a:t>Qualitative researchers aim to gather an in-depth understanding of </a:t>
            </a:r>
            <a:r>
              <a:rPr lang="en-US" dirty="0">
                <a:solidFill>
                  <a:srgbClr val="000000"/>
                </a:solidFill>
              </a:rPr>
              <a:t>human behavior </a:t>
            </a:r>
            <a:r>
              <a:rPr lang="en-US" dirty="0"/>
              <a:t>and the </a:t>
            </a:r>
            <a:r>
              <a:rPr lang="en-US" dirty="0">
                <a:solidFill>
                  <a:srgbClr val="000000"/>
                </a:solidFill>
              </a:rPr>
              <a:t>reasons</a:t>
            </a:r>
            <a:r>
              <a:rPr lang="en-US" dirty="0"/>
              <a:t> that govern such behavior. </a:t>
            </a:r>
          </a:p>
          <a:p>
            <a:r>
              <a:rPr lang="en-US" dirty="0"/>
              <a:t>The qualitative method investigates the </a:t>
            </a:r>
            <a:r>
              <a:rPr lang="en-US" i="1" dirty="0"/>
              <a:t>why</a:t>
            </a:r>
            <a:r>
              <a:rPr lang="en-US" dirty="0"/>
              <a:t> and </a:t>
            </a:r>
            <a:r>
              <a:rPr lang="en-US" i="1" dirty="0"/>
              <a:t>how</a:t>
            </a:r>
            <a:r>
              <a:rPr lang="en-US" dirty="0"/>
              <a:t> of </a:t>
            </a:r>
            <a:r>
              <a:rPr lang="en-US" dirty="0">
                <a:solidFill>
                  <a:srgbClr val="000000"/>
                </a:solidFill>
              </a:rPr>
              <a:t>decision making</a:t>
            </a:r>
            <a:r>
              <a:rPr lang="en-US" dirty="0"/>
              <a:t>, not just </a:t>
            </a:r>
            <a:r>
              <a:rPr lang="en-US" i="1" dirty="0"/>
              <a:t>what</a:t>
            </a:r>
            <a:r>
              <a:rPr lang="en-US" dirty="0"/>
              <a:t>, </a:t>
            </a:r>
            <a:r>
              <a:rPr lang="en-US" i="1" dirty="0"/>
              <a:t>where</a:t>
            </a:r>
            <a:r>
              <a:rPr lang="en-US" dirty="0"/>
              <a:t>, </a:t>
            </a:r>
            <a:r>
              <a:rPr lang="en-US" i="1" dirty="0"/>
              <a:t>when</a:t>
            </a:r>
            <a:r>
              <a:rPr lang="en-US" dirty="0"/>
              <a:t>.</a:t>
            </a:r>
          </a:p>
          <a:p>
            <a:r>
              <a:rPr lang="en-US" dirty="0"/>
              <a:t>Hence, smaller but focused </a:t>
            </a:r>
            <a:r>
              <a:rPr lang="en-US" dirty="0">
                <a:solidFill>
                  <a:srgbClr val="000000"/>
                </a:solidFill>
              </a:rPr>
              <a:t>samples</a:t>
            </a:r>
            <a:r>
              <a:rPr lang="en-US" dirty="0"/>
              <a:t> are more often needed than large </a:t>
            </a:r>
            <a:r>
              <a:rPr lang="en-US" dirty="0">
                <a:solidFill>
                  <a:srgbClr val="000000"/>
                </a:solidFill>
              </a:rPr>
              <a:t>samples</a:t>
            </a:r>
            <a:r>
              <a:rPr lang="en-US" dirty="0"/>
              <a:t>.</a:t>
            </a:r>
          </a:p>
          <a:p>
            <a:endParaRPr lang="en-US" dirty="0"/>
          </a:p>
        </p:txBody>
      </p:sp>
    </p:spTree>
    <p:extLst>
      <p:ext uri="{BB962C8B-B14F-4D97-AF65-F5344CB8AC3E}">
        <p14:creationId xmlns:p14="http://schemas.microsoft.com/office/powerpoint/2010/main" val="29432326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In the conventional view, qualitative methods produce information only on the particular cases studied, and any more general conclusions are only propositions (informed assertions). </a:t>
            </a:r>
          </a:p>
          <a:p>
            <a:r>
              <a:rPr lang="en-US" dirty="0">
                <a:solidFill>
                  <a:srgbClr val="000000"/>
                </a:solidFill>
              </a:rPr>
              <a:t>Quantitative methods </a:t>
            </a:r>
            <a:r>
              <a:rPr lang="en-US" dirty="0"/>
              <a:t>can then be used to seek empirical support for such research hypotheses. </a:t>
            </a:r>
          </a:p>
          <a:p>
            <a:r>
              <a:rPr lang="en-US" dirty="0"/>
              <a:t>This has led to the more contemporary approach called Mixed Methods Research.</a:t>
            </a:r>
          </a:p>
          <a:p>
            <a:endParaRPr lang="en-US" dirty="0"/>
          </a:p>
        </p:txBody>
      </p:sp>
    </p:spTree>
    <p:extLst>
      <p:ext uri="{BB962C8B-B14F-4D97-AF65-F5344CB8AC3E}">
        <p14:creationId xmlns:p14="http://schemas.microsoft.com/office/powerpoint/2010/main" val="16556629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Quantitative Research</a:t>
            </a:r>
          </a:p>
        </p:txBody>
      </p:sp>
      <p:sp>
        <p:nvSpPr>
          <p:cNvPr id="3" name="Content Placeholder 2"/>
          <p:cNvSpPr>
            <a:spLocks noGrp="1"/>
          </p:cNvSpPr>
          <p:nvPr>
            <p:ph idx="1"/>
          </p:nvPr>
        </p:nvSpPr>
        <p:spPr/>
        <p:txBody>
          <a:bodyPr>
            <a:normAutofit lnSpcReduction="10000"/>
          </a:bodyPr>
          <a:lstStyle/>
          <a:p>
            <a:r>
              <a:rPr lang="en-US" dirty="0"/>
              <a:t>Quantitative Research refers to the systematic empirical investigation of social phenomena via statistical, mathematical or computational techniques.</a:t>
            </a:r>
          </a:p>
          <a:p>
            <a:r>
              <a:rPr lang="en-US" dirty="0"/>
              <a:t>Quantitative data is any data that is in numerical form such as statistics, percentages. </a:t>
            </a:r>
          </a:p>
          <a:p>
            <a:r>
              <a:rPr lang="en-US" dirty="0"/>
              <a:t>Quantitative researchers ask a specific, narrow question and collect numerical data from participants to answer the question. </a:t>
            </a:r>
          </a:p>
          <a:p>
            <a:r>
              <a:rPr lang="en-US" dirty="0"/>
              <a:t>The researcher conducts a statistical analysis of  the data the results of which may be generalizable to a larger population. </a:t>
            </a:r>
          </a:p>
        </p:txBody>
      </p:sp>
    </p:spTree>
    <p:extLst>
      <p:ext uri="{BB962C8B-B14F-4D97-AF65-F5344CB8AC3E}">
        <p14:creationId xmlns:p14="http://schemas.microsoft.com/office/powerpoint/2010/main" val="29672823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Large scale studies may suggest cause and effect relationships that can then be tested in real world settings</a:t>
            </a:r>
          </a:p>
          <a:p>
            <a:r>
              <a:rPr lang="en-US" dirty="0"/>
              <a:t>Community organizations wanting to identify the cause of a community problem may start with the results of an extensive research project (local data sets) before designing a more focused research project</a:t>
            </a:r>
          </a:p>
        </p:txBody>
      </p:sp>
    </p:spTree>
    <p:extLst>
      <p:ext uri="{BB962C8B-B14F-4D97-AF65-F5344CB8AC3E}">
        <p14:creationId xmlns:p14="http://schemas.microsoft.com/office/powerpoint/2010/main" val="6285006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1" y="745068"/>
            <a:ext cx="8290278" cy="1143000"/>
          </a:xfrm>
        </p:spPr>
        <p:txBody>
          <a:bodyPr>
            <a:normAutofit fontScale="90000"/>
          </a:bodyPr>
          <a:lstStyle/>
          <a:p>
            <a:r>
              <a:rPr lang="en-US" dirty="0"/>
              <a:t>How do respond when you hear the word research or evaluation?</a:t>
            </a:r>
          </a:p>
        </p:txBody>
      </p:sp>
      <p:sp>
        <p:nvSpPr>
          <p:cNvPr id="4" name="Slide Number Placeholder 3"/>
          <p:cNvSpPr>
            <a:spLocks noGrp="1"/>
          </p:cNvSpPr>
          <p:nvPr>
            <p:ph type="sldNum" sz="quarter" idx="4294967295"/>
          </p:nvPr>
        </p:nvSpPr>
        <p:spPr>
          <a:xfrm>
            <a:off x="8595079" y="6056489"/>
            <a:ext cx="548922" cy="352778"/>
          </a:xfrm>
          <a:prstGeom prst="bracketPair">
            <a:avLst>
              <a:gd name="adj" fmla="val 17949"/>
            </a:avLst>
          </a:prstGeom>
        </p:spPr>
        <p:txBody>
          <a:bodyPr/>
          <a:lstStyle/>
          <a:p>
            <a:pPr>
              <a:defRPr/>
            </a:pPr>
            <a:fld id="{189FE491-0336-4B60-8EEB-AD9381B8936A}" type="slidenum">
              <a:rPr lang="en-US" smtClean="0"/>
              <a:pPr>
                <a:defRPr/>
              </a:pPr>
              <a:t>3</a:t>
            </a:fld>
            <a:endParaRPr lang="en-US"/>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86325" y="4241800"/>
            <a:ext cx="1971675" cy="18965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l="4955" t="6905" r="4955" b="4771"/>
          <a:stretch>
            <a:fillRect/>
          </a:stretch>
        </p:blipFill>
        <p:spPr bwMode="auto">
          <a:xfrm>
            <a:off x="914400" y="2277534"/>
            <a:ext cx="1905000" cy="16933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AutoShape 5" descr="data:image/jpeg;base64,/9j/4AAQSkZJRgABAQAAAQABAAD/2wCEAAkGBhQSEBIQEhIQEBQQEA8QDw8PEA8PDw8PFRAVFBQQFRQXHCYeFxkjGRQUHy8gIycpLCwsFR4xNTAqNSYrLCkBCQoKDgwOFA8PFCkYFBgpKSkpKSkpKSkpKSkpKSkpKSkpKSkpKSkpKSkpKSkpKSkpKSkpKSkpKSkpKSkpKSkpKf/AABEIAMQBAgMBIgACEQEDEQH/xAAbAAACAwEBAQAAAAAAAAAAAAADBAABAgUGB//EAD8QAAIBAgMEBwUGBQIHAAAAAAABAgMRBCExBRJBURNhcYGRobEGssHR8BQiMlJyogcVguHxQlMWM0NiY5PS/8QAGAEBAQEBAQAAAAAAAAAAAAAAAAECAwT/xAAeEQEBAQADAAIDAAAAAAAAAAAAARECITESQQNRcf/aAAwDAQACEQMRAD8A+j4GKcHnZ73wQWVNo4uIxTha39hzBbWvlLzJOeXGpabaAzHFBSzQOeHN/LWpyheAemjHRtB6VPiFtFpRG6NWwGKCwRNc7RJ1WzCiaaIjOorcJuGiIaK3CpUgiLsEA6IxKkMkUC6uudOmK1aZ2ZUQM8MmXWvk8/OmBmdPHUrLIQ+zPVhrSdSIpXR0KsRarh20EIJmnILDCtvJN9w7T2NN8PIBGMhjDfiV+I5HYs+Ee9sA6DUrcuspaddNWOZUWbOle6F/sLeZWCViWH/5aynsxkUg2SH4l2ofWy2Ghs23cW0WQhDCE8dKzWbXpxFlK3Jrqs7De0qDdPeXB28jlUajvbitU+KOPL11k6drB41x7DuYbFKSXPyPLUn5+HYO0J2d0WVix6TdTK0E8PiHYPvm9ZGQWAvFhoSCCXJcxKZEyAikWjEDTYGkabMIlyjQSKBo1vFEZVit42mApWwt3mLT2a3m+460UVIquKtk80ja2NHj4HUbBTkNCsMPGOSSXcbS55FVKiQlUruTsTQ7WxStZeJxq1NK75jkoZXObi6jsagJRnmdbDwVjzuEu2dujdLMqOgqSJKkhVYixmWJZjVGnFC9Rr19AUqjZlwfr6DtCRCEKo8Ip02no5fBHGq4XO2ttOD8Ts0X91/q+ArilnfxJymtSkqceTs+TXyHaSBKmpfWaD0o5Z5+RjE03SVrWGIMWpzDxkaQxCQWMhZMLGQQaZakD3ilIyGkVvGN4pyICxZAcJG7mhtMtswpEcijW8XvAt4m8UHhLuNSYF1gU62WbsAeTFq2IS0BTqi0pX10IqVJtl0qRunC4xGmWAM1fgJYrB3XadfoypUjWo4+Fwlh6MRpYc1GiXTCvREhhx3cIqZAvHDFyo5PsfoxpRMy0f6Ze6yDzKIRECiRf3e/4C9ZjEJfd7/gKYklVUOrLrWgdVRWl1htDKDxqBVMXj4BYyAYjWZuOIQrLq+YnOq1L1FR241CKYpSq5ILvmahyNQ05iiqGukIpmMzXSCqqGKleyNh3pSnVEIYi4WMihnpCdIL75fSAMOoDlU+tTKkVMDE5c8gO/dg693z7jWDp53ZKrp0YZBlExSDFFWI0aLSAykasXYooqxZEiwjLZibyf6ZejNyRmayf6Ze6wPMohSIVVuWXeCnC4SXxLsKv0DGK5hISRpRRJRXUYRpMtx+rZAXbX4pA6mKjFcexZ+byCGXWS18bC+IqxkrJq/Lmec2z7ZUqN1Kf4dYwSnK/wCXJJX7zzNb28hKab6WCvZynBJJPm03ZdZLqx9Gw2Jyt4jnTnl8LjW7O91lZ801dNPijq0cRcyjq9MbjVEYzNyq2LA46wOVW7shCpiwFPakIO3F9eZrxXdhStqwiZyqW14t2yz5vMdVbu+I1MNI0og4VEFTNCmiWCbpFEATo3Nwp2DRMyVwD0pBhWkMxIraRozFlgWUy7ECKsQjZAKZmej/AEy91mrmZLJ/pl7rA8uiykWaVPmU5km/u9/wE6lUzQ5Gr2FSfZ43E41OsNCr1d5nULYuMnp56HjtpYur08oSm4wjG7UFZvPnqe/fXY8l7YYG0lXirwV+kUdXB8Vbk1fsuJ6Ple1dqKVRt33Y33Yq2vWdbY+1KeKi6NSEKc83T6OFoTi9U753Tzzbvfgc3a2wnvudJOcJvejZp26hvZWCeGjKrU3YycWoRycrtW15nWM3x7b+H6c8NOm7voKsqab13VaUfJnq6NKzPL/w7wtWnRk6kXDpak6lpJxnZ2UW18HzPbwo3Rz+2mIIlSN/AYVAlSFuzQuDkY6qqcJTlpFNnzOdSrielxM6kqNGLe5CMnC/W2s2e59tK7WHkkr7zjF9l7NngKSdTZs4Q/FCSlKPFpPPtNcZpdgmxtoV5Nxo196dNtxw85SlOpFWbSveOnN37T3mwfa7pI3fY1na61avmn1HxXZ9adKrCrCfRypzUozWe61xPfbAg4Yedapd7zlK+jd9MutjIluPqOG2rGejz5cOpo6mHqXPM+zWzGsPTcrqVks+ds0ejw0WuRFPRii2jMJElIIikauB3jUZhRIh4SF1INTIo6Jcoog1vE3jLZSKjdzSMxRYEZmbyf6Ze6y2Yk8n+mXusDzSIUiGlbWGclfk7eRz8TCx1qVbdg+uXwRzMXLkTl4mklMbpPm32CkY5nQoROQ3Cd+FutsurQjJWdrPJrPxGKcUFVFcfU1g8lif4c4epLehOrS3ndqm0o34tJ5IbwPsZhsM1OMZVavCrXl0ko9cV+GPalfrPTKyWQpiacnxWnDU12ONUyk4patX6rncox+7ZcBN4VRV+PXqawmJ1d+dnqSdB6MurTiSpZxaAUsen56mYYr7z+BrRxsZhHVvFq6vxV4v5nDxn8PqtKTr4NxtL/mYWq91XerhJ5dzPd08Ipa5PVPND9DDtKzs11lnS18Vq+zUlVU5YCtGSd2ko9G5c7qW6ek2X7OVas4zrJU4Qs4Uk7pP80no31LI+h1cBra69AX2W2uvqLWchTDQ3bRTbS0WQ/GovrUD0VufgaRhRXLtK3zBdyjSZuIGMwsUAWAzTFYDMADXIZTJcKtkuZbKbCCqRe8YiRsDTZmbyf6Ze6ybxmbyfZL0YHm0WRENKXxE3dL64i9SdvpBcVUtNdi9WL4t30Dlb2tSV9F5oPHErqXeKLQWrt9Zi9NuusVFayS7/kb+3LVNPtbXqec32vrMJGT117WkjOj0EMem/VxzCSxGXV3nKo452/0LxZuW0Ox9iLoU9pdsyo01OMHOF/vy3ktyNtUnqczDe1EZwUoJbrt2964Mexs1Ui4SWUk01fg1ZvkeIxexXhZb0HJ02mpPnyuZuuv488r2FLbl9M/EJQ9oI9Juq7ldXhnfM8LRxrmnBOSbdk1r19h7D2f2VGnaTzduWd+dxNdPycePF7XD426T3fEdjiTlU9oQaSe8uzI0q8G9HnxaZ115nV+1f5K6e/L0OfKS/wBLfY3kBeKtlmiDqSkvp5AptIQ+1vmAnj+GfeTR0XVNRq3OUq7Y1RY1TtwkJAYsNTRQemHiBgETALvF3MI1cCNlXKZQG94jkYRpAaMy0fY/Rmt4xOWT7H6MDgIhEQ0oFaK3k32epWLgrXRqvRcrW8eQDEThCOcrvgg432lOIOul/gZweGurvV5gcXTsZ5Rri5tWdtBaUnq2+pDk4ePoAlG3W+Lf1n9anFtqNRtK73V2/VzFStbJOT77eQKo3fW7f1cxf6+JdGauLeSzy55X6xXFVbrN27xipC4pVwnB3/uXVjkYGrFVZWus7ptHpMLims0731+uBzlsyPIYpYS2jZdW3Xdw20JPj42OjRxUlw7bHAoKyz/udCniGlzs8+tMusux9qTXX4MBOr/hZMRnVbyWtrprVr5g4VL5PuZNDMq98rtdqNRz4/AFDl58w8IEB6MbD1L6zEqUR2iWBqAanIHBIPFGwWDCxkBuEigC75N4wXvgauWmY3yKQGmzO+S5lga3ypT17H6MFKRmUvR+gHMRCENKk4qUXC9ne6s7PS1zm4XYsozcpPe5PqOneEU5yV3ouzX4i0Noxk7aD1yua1UyyObiNTO0qMoveTdn5HPddslqaLUlwASRm5qU/IxjWgyh5gmhreyuC1M2LoJJpZGpRMTZlWU1cPTS1FAkGFMxmrhY1NOu8fMTSDJ+tyg9OTtbP7unYMqN8+evb/cHSjncPTjbvALSiHirGKYaKNSC4SGKcwaRuCLIhylMYUxFVLG41DSn4TCKqJ0qiGEAXpCbwMimAVMu4LfLUggtzLkZ3ySmBmTBSl8fQtxbeQeOHyzzyeXcy4a5ZCIhWnK21XaajzV/NnHdaS0udra00mtL2+LOc3lclcOWbTmDxG9HdnY5uOouMrJZPiEhTldOPA6NSlvLPVIl7hLscNRayYCpJ8Fq/I6OIp24CXSZ5oiaqFXgyOXBGatR8jVOOWZmtSstg5o24kaMNhRgFjEunEIkF1UYBUsmYQSKyz4lUWkrpWGqaA0bINSmWIagg0GAi8jfSWNwHUjXSJf5FumJCG8+JNBulvwGKOZqhQQxGhkVVQpcRqJinTCJWKNMFN2COYvUQFOqV04GUgMpAOqt1h6cW9Tnymoq7aRiW17q0cuviX+o7M68YLPwWonUxzlpkvPQ5nT3eeZqNXNdpbUMkIQNuD7Q1LTiv+1e9IRpV8rN9jC+1SbqwS/2170jidHLr8ya4cva9DhtoKOqGqWOjJ5HMw/4U2upmaWU7ofTM6dLEYiMcnlc505J5qwxtKmnC5znDdpN8zNmrYudRdQtWpPVMBT+87Iak9xWZL20HQq8GElUEq1RXujKr5mcXXShmFjG7F8LpfOw5Rms3wj5snGLKqq7NJd5ipOzByq535s0s3ctaFhWyCQmCjDQzVnZkHRoYngzWJrZLrOHiNoqEkOUMQ5rq4G9HVw6urHQp2VhLAU9bj0YCBukg93yEIzaHKFa5oFUybxHEiS5gVvAq2IRK87HJxWJsUHq4lCVXFu+QnUxqTzM/a76WIGJTb1MdJYzGoYqyJhpyhPK7C76urPiuJ5rF7StlfQ50tvNVKaTedSmvGaRqVm19JISWpCugNfBxm7yV2lbV6fTBfyun+Xzl8yECZFrZlNf6f3S+Za2bT/L5y+ZCAyfpctnwas45drA1Ni0pKzi7ct+a+JCAyMUfZ+hD8MLf1zfqyVvZ+jJ3lBv+uovRkIMMgf/AAzh/wDbf/sqfM2vZ2gv+n4zm/iUQYZDD2VTtbd065fMxPY1Jqzj4SmvRlkJkMjH8ho/k/fP5m47HpLSH7p/MhBkVr+VU/y/ul8zEti0nrD90/mQgyBer7K4aTu6bdv/ACVf/oapbJpRyUbf1SfxIQZAxHDxWiNxjYhBg05dngiKf1ZEIUb6Z9Xgiukf0kQgGJ56gJ4KD1XnIhAYBPY1Ju7j+6fzLjsektI/un8yEGDa2ZT/AC/ul8yPZtP8vnL5kIDAZbAoPWmn3y+YvV9ksNJqTpZxalG06is07rR80WQJkdcshAr/2Q=="/>
          <p:cNvSpPr>
            <a:spLocks noChangeAspect="1" noChangeArrowheads="1"/>
          </p:cNvSpPr>
          <p:nvPr/>
        </p:nvSpPr>
        <p:spPr bwMode="auto">
          <a:xfrm>
            <a:off x="0" y="-410634"/>
            <a:ext cx="2457450" cy="165946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81280" tIns="40640" rIns="81280" bIns="40640" numCol="1" anchor="t" anchorCtr="0" compatLnSpc="1">
            <a:prstTxWarp prst="textNoShape">
              <a:avLst/>
            </a:prstTxWarp>
          </a:bodyPr>
          <a:lstStyle/>
          <a:p>
            <a:endParaRPr lang="en-US" sz="1600"/>
          </a:p>
        </p:txBody>
      </p:sp>
      <p:pic>
        <p:nvPicPr>
          <p:cNvPr id="1031" name="Picture 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59480" y="4368800"/>
            <a:ext cx="2119841" cy="16425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389791" y="1921933"/>
            <a:ext cx="1914525" cy="21166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AutoShape 10" descr="data:image/jpeg;base64,/9j/4AAQSkZJRgABAQAAAQABAAD/2wCEAAkGBhQSEBUUEhQVFRQUFBUVFBUXFBQWFBUUFhQVFRQWFBQXHCYeFxkjGRQUHy8gIycpLCwsFR8xNTAqNSYrLCkBCQoKDgwOGg8PFykcHBwpKSwpKSkpKSwpKSkpKSwpKSkpKSksKSkpLCkpKSwpKSkpLCkpKSkpNSkpLCwpKSksNf/AABEIAMIBAwMBIgACEQEDEQH/xAAbAAABBQEBAAAAAAAAAAAAAAADAAECBAUGB//EAD8QAAEDAgMFBQYEBQMEAwAAAAEAAhEDIQQSMQVBUWFxIoGRofAGEzKxwdEjQlLhM2JykvEHFIKiwsPSFUNz/8QAGQEAAwEBAQAAAAAAAAAAAAAAAAECAwQF/8QAIhEBAQACAgICAwEBAAAAAAAAAAECEQMhEjFBUQQTYYEy/9oADAMBAAIRAxEAPwDdfU5qPvENzrpsy9JwDZ+aXvDxQc6QejZj+8Uw9Vw5Ta5BLAeph/NV2lEBTA4eVIOQmlTCZUYOUw5CaiBBJhyfMohOgHLkg5MmlAOXpsyaUpTBy5RzJFRQD5ks3NRJSKZHlMSmlRJQDFyjmSJTSgJZ02ZMmQD5k2bmokppQE83NNn5qJKaUGJmKZRlOgMxz7qBeol10xcs2iedOHIYcpApbAzXIjXIDSitKAM1yKCgtKI0ppGaURpQWlFaUyEBRGlCBU2lMhQU8pU6RO63FXKODG+T63KblIqY2qjGEmArdPZ17m0SYRqbA028eSMx40PD6AfRY5cv01x4vtRfs45iBpu5qrVpFpgrabXtPD5piJ1jwSx5jvExjT7M87p6NEkrUOGaGkDQmYU24cAzvKv9vSP1sWvTh0IbmwtmrhgXSdyp46hv4AeJV457TlhpQTEqycNp4lVHFXLtFmjFRJSJUcyZJSmlRlIlAOVElMXKMphOU0qMpSgJgpKAKSDZJcmLkMuulKw220IHKYcgSpgpGO0ogcq7SiNKqJWWuRWlVmlXcJg3v+EeaadJU9bmFcp4Iu+Eg98HzRKWwzvPl+6u0NmhhkEqbnIqY1XobMM9qEaps0bnfVW3dUGq6As/2VXhE6LABAU6bkBzbepQxVjqPXrryWGeWu22OI1St2o6buajSrZ4PKfCQs52LJeDxb4QSL+HkiUsUQNLSdNNeK5byyXuuicdvpdpOPHX5yrTOv7/AGVNj5jTU+O76J6WLHxOtyPSfXRXM03FogJwFUp4mbRfh+xRxaJstpkz0d1OSlVwwdroFPLIsmDpMKvLSfHajtAhrTxNljtokkDit7FYfORyUKtJrAXOtZdGGepphlh3tz1cQ4gIWZTxNfMZ3bkAldEYiZkxcoApEoI5KbMoymzJhPMlmUJSlAEzJKOZJAYx1ThRJukFzOkRqkAoNRAgJNRGoYRaY5wmkaiyTYE9Fs4LAu1Ac2f6j8gqGFpR8NZrf7h9FrYbEAf/AGtP9x8zZFokXqNJw1fPX/KJpv8AshtxA3kHonLATI1HmFzZZN8YbODNoI9d6BXfYnlN1Kr1j1oue9qNphrPdgS6pZouRHE8kpetn4tCtttmX42h3CRwsRPzCpYT2gZVmCCQb6SeOmuuvjz4vaOycPh8O6vWp+8LqnuqVO0HLLXOO6SWvcTe0AIXsnhmvry0Oa3KHNky5oNwJ3xfqFz3Pym9Npjp29SpmqW0gd+p+ZPitbB0yVkUxB7vULZwJhq8PPPy5e3pYY6w6VsXiCx3eJHETHkli9qtpiSQMreNhvc4noAPHVT2jRDo4fe0HyXN+1WEJpggWm+/5rr/ABcrM8sL/jDmxlksW8B7eYaZc9sz2RIzE34ra2T7S0678rHNcQL5XAwREg3me0NPovMdgYun/uWYarQY+nWOVznXcXkEhx3ZZERYgXlb2Bw7cJiM09ljzRk3OSz6RJ/UGuyyeAXoedl19uXx6emNd6lS3rOwWOa8SCCN0Eo9fEbiO69+7etNo0uB1lhbaxcnKFqB028v8IA2QCZd4fuujiyk7rHklvUc82i52gmE1agWfFY8N/etnaW0G0hkpxPFYDqhJk6rrxtrlskPKUqEpEq0nJUZTSmlMJSlKilKAJKSiCmQTIJv3pSok3TyuV1CNKI1yE1TamQwUmqAK0MHWmw9488GkgeSZHw2ELtGPceQLR4rawuyXAdqGcmi/e43RcCapAkMaObi93feyuusLkHyWeWVVjIAMK0CxPeZKqPxLZgugnSdCfoj4qlmaYJadxH23rArY403EPyk7jl17lyZZXfbpxnXS3jcQaYlxAtqXWPfHzHiuT2njHVocYGU5m2mYuL6ka8vktPGNFW5LRebCMs65g46KpWwsCzgANIksJtF7jWE8ILVStVpVKD6eJBdT94alJ7HCe0SctzLXBznDeCCi+zGByt97ENJytHBrbATqY4rKr4NueC3M4ay7sjmd3cV0GFxhDQxjRDLdo5QQTreSZ6Li5sv1yzbfCeV9NZxsDvJK18O7sLncO6SAdZmxkRu4XW9Qd+HK8fky3lMo9DDqaPWcI3aH7fUKi+l7yG6THinxjZsCQf1WPWxWfVrlgn3jTpALS09zwSPEd4V5cuWOc17RcZYx6hpYTEk+7aXaMqOtkJsRmDbN3ab4nciUMLmbme8OJe6o5wIbTc524XJyiwvw5q1i3++glvaiAM1n8TmBhx5W7lXweGp/oIi2U9ozvGWZb4bl6/Dljn3K4c9zpeweLdROW7hyy6cRby5rWp44uykTBMG8H/pVLD0GwXPLJvDe0N+9lhwUXYgasIB46dABEreojq9n15bABEcx9bq3WqHKQDdc7sWsal4uNTO/poPNdCyoBYx0kKuO9pzjnauyKjnEi6m32edEucAtjG4/IJAXNY3a76m+BwC9DG5Vw2SBYqkGugGVXJTEppW0Z08pSoymJVElKUqMpAoCcpKIKSAySbpwUIuunDlyOkYFEa5V8ymHJhapVYMwD1EjwVhuNcdTI/To3+0QFTokH4jA6Se4Lf2Nh2hvvCMjdz3anof/Ud6ZLez8HXfGdxYz9IhvkNFttwrQOPUqrhseHWpCQNXHTu4lTxDp336fZYZ2tMIjiYHLukeC53alcCCJzDixxHcYIWu/Cy6SYMbgQJ8VmY/Z8mCXO3jf5wIXNp0T0wa7nvg6Hi0Hpdp0RMNsOqTctg8zp3QT4rWwuCE6D5n6rXo0LR9itpNRnb2zMJ7LsMZhJm8Q0Hq0Wn7KttPY7KTuw2J156TeeQ8uC6TIYtA5xKq4jZod2qhJy6Fxho5x91y8vHMpqNsM/G7rm2sfmAa0nqWjuiZW9SqxSngCSN/MeMhGZhBqBA5/ER/2g8NeinicKBSIFjYjuOYjyXHy/hyyeP22x57u7ZAZUN8siONx3JsFUaaoBEX0I387b4C3KNANtuGnEDdB5aR01Q6+Ba4gmJFw4Wnrw8x0Wt/FnlMsfcTObrVTr7Ipkk5RexLeySOBiLd6zX+zgHwl7d8dmPELZpA75kePei5uJI66eK7McZvemFyv25apgajGwS4juAjvn5oVDDOImN/5i0yekhdLWbOvkqFSgZsTCMoMaJs5wjcOOhHWxMLapkRYtnksrCUIF4eJv2RbrC1qTwRY/ZLD2eTA269wOqw8y7yvlcMtRoIOhNx91zW1dl02mxNMn4c3apu/peNDyK9DDLpw549siU0pqggwfnKjmW0rPScppUZSlUSSSjKUpkmkmlJAYu9OmJunBXI6k04KgCnBSCxh6+UzlDjukSJ6b1o03Z3g1i6o4ns0mntE7gdzRyCxw5dFszBPawhkB5/iVj8NJu9jTvfxI00T2TcO0GUgGGM5sKbL5eX7qy1pNzb6IGytl06Q7Mlx+J7viPjp0Vmq+eyPQWOX8aYgkzZvefsg4jDDQ/2jf1KK+vFm7vzfRv3UaeH3k9334rPTRDD4do3R0iP3Vo0x6CIykALqLyTYItGkGPM2UnNzEF2g0bu/qPFSFKB8ynzf43+rqaaVvD5oZ3c/siZbetUI7u/5FLY0do7POPQUQwi40Oo58Rz+aM37jx0RWNsgAC3Lh+3r7KYf4o3u7ckJ2HGo705SQfTnkVTq4cg+oWg6lIVd4P7JW7OI0WHfYjerVKZv8h/goWGqT2Xdx3g8D91YY2JCWOtnkzdr4z3Yy1Gyx2jm/UcVzh2gWEgOFSm7VjxII5t3HmF1Vao2oH0agvEx+po/MzmOC4jG4c03lsyNQRoWnQhd3G5MxcQWG7JAOrXXLTyd+YeaDmQpT5luyomZPKHmThyqEIlKhKeVSRElGUkBi5rqWZCzXT5lxOwUFKUPMlmRsaXMJWY05nAuIPZbMCeLiLxyC28JiKlWoA8gBgzFoEU6DBvyjV+4C9zxXN06pBBGo04zyW9s3GspdnUU+3VdrmqaNA4wTA5yeCZadPUx2RrREOf8DD8Ub3P57z4IjXQ07ydTxWXsbDvqE16vx1PgH6WboWhU1gaDfx6LKqh6QjXX5DRWKfrn1+yFSbE+vR3IlI/sPv68VFq1honXxTGBog16hNp8FJjQAFN/hwnElKlT9fVSfUACAcTbs3PyWdXBa9W0dxTAeu4/ZV6Bkq4Wa9P2+6Up0DMZI9etFaa60+oQqTL+PryRAE9loek68JPZlNvBDZ69etFY1CcIM8tExbN1H3kOg6H5+vkputcaJBTxNGDI8EehVzCd48074KjQEHn8+ac9i+lbatBry0B3u6w7VF24lpuPuOfVcbtlpD5IyyTLP0VPztH8skOHJ3Jdft7ZhrUHZP4jDnYN+YagHmJ7wFxtbaPv6X4h/EZo/8AU28NeORsDuldmF6c2cU8ykHIAcpZl0RlYNmSzIQcpByqJowKeULMnBVpFzJKGdJBMQvulnQSbpsy4XbpYzJw9V8yeUHofOtv2c2f794B/hsOep/O7RrfCe6eK53MugobQdTpMw1H+LUM1HfoLvy9Q3U7hZIrHcNqgiG9J3dB4R4qZbFuAVbZdEMY0agABs7+Lj1+QCHjMeGkNb2nu3cAd59bk9J2uUrzwPnz6KeSOqHhqgIgEGPiO6eCHjMaBZpk2J5AnU9bqcorGlVJadQBA68xw4KIxJiQJnfP1VUO944yey035nh0G9WW4gTqLC6ixexaVPN8WnzP2U3U9wt9lR/+TzGG2Atz9QrWCOfpCiqOx8X7yd1leA9eu9VxhRldzm3AcPEE96sYOsHBu+w+f7LPxPaQpp2qxVYhEQB0T8RszWweqnTG5JzZHmFBj7kd6cmi2jVpzb13ITKloOo80bEWvwBPhdDqMvKVhyoR6+X0S97Hremc3Xkbjl+YfXwVbEtLmvYDDnNOX+sAuYfI+CrGdlRMdtE02iqO1T/PGrYME91/Bct7S7Na6oalGCXjMWj836nU+JnVutwRra/sraoeHaD3jA57T8IJ7JqR+kOBY/gMruK5mvXLHFhBbkcWlhN25T2C1257dAd4jdK6scWGVVA5SzImKBLs1jmvmFpO+RudxH3QwFtGVSBUgVFrVJaRFSDk+ZRhOAqTUgUkgkmWmA43SlQc66bMuB3CSlmQ86WZIxcy6z2U2YGsNapbMDE7qc3PVx8uq5BjhIzab+Y4d+i1cX7RudAbZjSDHHL8II4TJjmBuT9FZa7GttgOc5jblkZhuEizO4RPU8FyvtL7SnDMOUzWq3zH8jf1RxO4bgiYTGtpUHFxmO3VP5i95swfzWv/AJXnW1NpOr1HVahto1u6OA46+ZOpU5ZFI9L2R7Uto4WjTc4ZzQbiK9Rxs1royNcdczsw3TA5hYOH9v3YjG06VIFtEudJdAfVfkdlc/cwSBDdw3mLcPVL6kl2hi3QQCeQbYKIhvw3I3/P1zU2q8Xo3tJ7eCjQFPDn8R7ZDj+Rh0ef5nagcDJ3KGyvbB1WhRoggVHNcajib9moQOmbX/K86qEuJc4ySZPUo1Cu6mWltnNIM9Dolunp63sSqRS/EiSN3H7x81PaX+ouHoOytdmcAQcoJg2iSvLtpe0FSrmDZZT0DQb5RYZnakxros+m2NfBTjNKvb3rC+1tJ7WuDuzUJI6QAekOJ8Fo7OrQwX3Sb8zM87+a8V9nNpUqLmvqB7iCcokimwXkx+Ykz3+K7XZvtWKlGqA3K7KYAdJvMfTRFKPS6OMDwCLyLdChPrCchME3bzi5jnv8VxPshttxaKTyZyOy9x0v8uYUan+oVJtUNfqHQbaQYEHr8yrmrE3qu+pE6eCqV35TPHyKM+r2czbiJssTF7eph9NjiPxrAzvE6euCdxTts1K8ju04zb11TvfPSRP38isOhtEMqGm/VpaQToWPnI4dHNI6hWcfi8lQE/C+Z6GA7wMHvKjKLlabRe+uh+65raO1Ia54+PD1MtRv8ubMx3QkAf8AIroMI+YkyW2J8p+S4r2spmjjHH8tenDuf5Xd4LWu8E+P2M6p4zEe6rONMwW1S+mdQadQZiCN4+G2/MVLa2JbWy1WjKYayo3WHAQ0zvECAeUbr5BeTrrAHgICLRqEHugjiDqPXBdUjCptKmEMFTBWkRRAnKiFJXEaIJ08JQqI4KSSSA5lwumIRzTul7pcWnXtXShH90l7pLR7AhOAjCmo4h4Y0uO7zO4JaPattPG/hCkN5L38ybSf+Nu93FYVQCxN40HH9lPEYoulzjA06k/sNOaB74xIbBm03P7ny6qKo9SSO1AHDRDpUp+HxUnUd7j4/T9kL3x0bInuSAxe1ggm/if8qvUrzcDx18Em4eSpuw/FBFhjImCTO7QRxTud/SOrpUXUBEF0Dhf5cUwY0WAJ8h5phJtS/wATY3wui2O+nkcXC4FjJiDb6lc6WW+Dz/ZXdnVIA/mBt0Nr8lGU3FY3t6B7MYY1cO4gkPbUlpGo7LYv61XMbcwDRUyvJaSXAkX4kEjfpfuWx7FbXNJtQWMup68XZmn5N8FR9tsQysfestJG7UiJ8njwKiTUO3t0n+nPtE5rf9vUf7ynJFN5+JmnYcD+WDY7oIO5cPtvE1BiqgJMNqOLBJht9W7hos2liXNENcQJBIByyRpfXiug25imYptCsyBUc0MrNG6oLTHPLPeFrvc0jWq28TtN2M2f7xrsuIwxbmg3fTLmweYzNbI4sXU09o/7jB0qu+G5uTgId9V5YMfUoOMDKSHNI1a+m8ZT17QkcCAuk9jNtmX0XmzwXNHMPE+LHD+0qd79nrT03ZZBaD3EdPQXMe02LFakA4fiUajmkxqA4sd/4nf8lrbBxUNe0/lInudlP0WN7SUMmJc4fDWZm7yMrv8AqaCtOGI5HPtYphiKKacNXUxQDVNrVINUw1VCpmhShOGp8qpBAJJAJEKiJJJJBaZPu7p/dK37u6kKSx8W+1L3Kb3Kv+6QsS9tNpc8wB6gcSl4jajiHNY0ucYA9ADmubx+N95c/DNh63pbU2oaz+DROVv35qtUMDnFup1Kwyv01xRNO2Y9AOLuA+qarXjW7twjQevmikyAd4EAbgPr9yUAsjmT6us1oAEmTrGin7qCCbaeoSpMg3OvHyTuMX0GknU9OaIDl+4Du+4Qy/db7IZrE2aIHHeU9NsI2BAzLqAZ4nehOq/zAf0j66+aQul7oDX9/BBAuAN5J8fqrGHxEACPhM9QTcHxWjs7YvvAHE2O4a953afujbT2QKVPMHAT8LTvG+Dqp8j0ajiMgMfmIjoAb+J8lexNHNExA43F4bHW4WBQqCx1jdPDddX3bQJbwvNrmd2vBT42q8ooPw8m1hMDnB3cVCkH0jmHDhuO/wAvJWDUBAETFwd4PIi/BFrbQdNw2RuIs4HUO5HyKerC6ddgW08dslrQB77CMDCbZrNJBHIxHORvAjl9m440306jbupPD2/zAfEzvBIH9SbZe2Dh6pqU2kMe3LUpzNj+ngRqAqGCxEuLeJOU8t30Tt32J09l2TiQ7EOy3ZV7TDxa8B7fM+af2haHsaWmfduLSf5XiW+bSOq5n2M2oHMDZ/EZmc0b+xDnNHcSe4rf2g3LVqhvw1BI6OioPOVpwztnyMnIkGKwGJZF1sQg1SyImRSyqk0LKlCLlSLUyCIUSEYtQ3hMg0koSTGkVJqSShSULmPbN38MbocY3TIE+CdJRn6Xh7c3H0+SlFx3JJLmraJflPT6IdIXPrgmSWWTSellzRbqqOO/ikbhEcrbkklU9Fl7MB2VKiLpJJEMB2Sd6Axt/XJJJUl1exh+C3r/ANq5naLycQ+STD4E3sNB0SSWePs8lihTF7DTgmc0TpwSSW3yY2Gb2vH5JsWwRoPBJJHyXwqgaKrSHaH/AOh+YSSWXyp0fsk8jGUYJH47PNrgfIwvRceO03+hvzcmSWvD/wBM+T0qpEJ0l1sCCdJJMjJk6SaTFCemSTASSSSDf//Z"/>
          <p:cNvSpPr>
            <a:spLocks noChangeAspect="1" noChangeArrowheads="1"/>
          </p:cNvSpPr>
          <p:nvPr/>
        </p:nvSpPr>
        <p:spPr bwMode="auto">
          <a:xfrm>
            <a:off x="1" y="-404989"/>
            <a:ext cx="2466975" cy="164253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81280" tIns="40640" rIns="81280" bIns="40640" numCol="1" anchor="t" anchorCtr="0" compatLnSpc="1">
            <a:prstTxWarp prst="textNoShape">
              <a:avLst/>
            </a:prstTxWarp>
          </a:bodyPr>
          <a:lstStyle/>
          <a:p>
            <a:endParaRPr lang="en-US" sz="1600"/>
          </a:p>
        </p:txBody>
      </p:sp>
      <p:sp>
        <p:nvSpPr>
          <p:cNvPr id="7" name="AutoShape 12" descr="data:image/jpeg;base64,/9j/4AAQSkZJRgABAQAAAQABAAD/2wCEAAkGBhQSEBUUEhQVFRQUFBUVFBUXFBQWFBUUFhQVFRQWFBQXHCYeFxkjGRQUHy8gIycpLCwsFR8xNTAqNSYrLCkBCQoKDgwOGg8PFykcHBwpKSwpKSkpKSwpKSkpKSwpKSkpKSksKSkpLCkpKSwpKSkpLCkpKSkpNSkpLCwpKSksNf/AABEIAMIBAwMBIgACEQEDEQH/xAAbAAABBQEBAAAAAAAAAAAAAAADAAECBAUGB//EAD8QAAEDAgMFBQYEBQMEAwAAAAEAAhEDIQQSMQVBUWFxIoGRofAGEzKxwdEjQlLhM2JykvEHFIKiwsPSFUNz/8QAGQEAAwEBAQAAAAAAAAAAAAAAAAECAwQF/8QAIhEBAQACAgICAwEBAAAAAAAAAAECEQMhEjFBUQQTYYEy/9oADAMBAAIRAxEAPwDdfU5qPvENzrpsy9JwDZ+aXvDxQc6QejZj+8Uw9Vw5Ta5BLAeph/NV2lEBTA4eVIOQmlTCZUYOUw5CaiBBJhyfMohOgHLkg5MmlAOXpsyaUpTBy5RzJFRQD5ks3NRJSKZHlMSmlRJQDFyjmSJTSgJZ02ZMmQD5k2bmokppQE83NNn5qJKaUGJmKZRlOgMxz7qBeol10xcs2iedOHIYcpApbAzXIjXIDSitKAM1yKCgtKI0ppGaURpQWlFaUyEBRGlCBU2lMhQU8pU6RO63FXKODG+T63KblIqY2qjGEmArdPZ17m0SYRqbA028eSMx40PD6AfRY5cv01x4vtRfs45iBpu5qrVpFpgrabXtPD5piJ1jwSx5jvExjT7M87p6NEkrUOGaGkDQmYU24cAzvKv9vSP1sWvTh0IbmwtmrhgXSdyp46hv4AeJV457TlhpQTEqycNp4lVHFXLtFmjFRJSJUcyZJSmlRlIlAOVElMXKMphOU0qMpSgJgpKAKSDZJcmLkMuulKw220IHKYcgSpgpGO0ogcq7SiNKqJWWuRWlVmlXcJg3v+EeaadJU9bmFcp4Iu+Eg98HzRKWwzvPl+6u0NmhhkEqbnIqY1XobMM9qEaps0bnfVW3dUGq6As/2VXhE6LABAU6bkBzbepQxVjqPXrryWGeWu22OI1St2o6buajSrZ4PKfCQs52LJeDxb4QSL+HkiUsUQNLSdNNeK5byyXuuicdvpdpOPHX5yrTOv7/AGVNj5jTU+O76J6WLHxOtyPSfXRXM03FogJwFUp4mbRfh+xRxaJstpkz0d1OSlVwwdroFPLIsmDpMKvLSfHajtAhrTxNljtokkDit7FYfORyUKtJrAXOtZdGGepphlh3tz1cQ4gIWZTxNfMZ3bkAldEYiZkxcoApEoI5KbMoymzJhPMlmUJSlAEzJKOZJAYx1ThRJukFzOkRqkAoNRAgJNRGoYRaY5wmkaiyTYE9Fs4LAu1Ac2f6j8gqGFpR8NZrf7h9FrYbEAf/AGtP9x8zZFokXqNJw1fPX/KJpv8AshtxA3kHonLATI1HmFzZZN8YbODNoI9d6BXfYnlN1Kr1j1oue9qNphrPdgS6pZouRHE8kpetn4tCtttmX42h3CRwsRPzCpYT2gZVmCCQb6SeOmuuvjz4vaOycPh8O6vWp+8LqnuqVO0HLLXOO6SWvcTe0AIXsnhmvry0Oa3KHNky5oNwJ3xfqFz3Pym9Npjp29SpmqW0gd+p+ZPitbB0yVkUxB7vULZwJhq8PPPy5e3pYY6w6VsXiCx3eJHETHkli9qtpiSQMreNhvc4noAPHVT2jRDo4fe0HyXN+1WEJpggWm+/5rr/ABcrM8sL/jDmxlksW8B7eYaZc9sz2RIzE34ra2T7S0678rHNcQL5XAwREg3me0NPovMdgYun/uWYarQY+nWOVznXcXkEhx3ZZERYgXlb2Bw7cJiM09ljzRk3OSz6RJ/UGuyyeAXoedl19uXx6emNd6lS3rOwWOa8SCCN0Eo9fEbiO69+7etNo0uB1lhbaxcnKFqB028v8IA2QCZd4fuujiyk7rHklvUc82i52gmE1agWfFY8N/etnaW0G0hkpxPFYDqhJk6rrxtrlskPKUqEpEq0nJUZTSmlMJSlKilKAJKSiCmQTIJv3pSok3TyuV1CNKI1yE1TamQwUmqAK0MHWmw9488GkgeSZHw2ELtGPceQLR4rawuyXAdqGcmi/e43RcCapAkMaObi93feyuusLkHyWeWVVjIAMK0CxPeZKqPxLZgugnSdCfoj4qlmaYJadxH23rArY403EPyk7jl17lyZZXfbpxnXS3jcQaYlxAtqXWPfHzHiuT2njHVocYGU5m2mYuL6ka8vktPGNFW5LRebCMs65g46KpWwsCzgANIksJtF7jWE8ILVStVpVKD6eJBdT94alJ7HCe0SctzLXBznDeCCi+zGByt97ENJytHBrbATqY4rKr4NueC3M4ay7sjmd3cV0GFxhDQxjRDLdo5QQTreSZ6Li5sv1yzbfCeV9NZxsDvJK18O7sLncO6SAdZmxkRu4XW9Qd+HK8fky3lMo9DDqaPWcI3aH7fUKi+l7yG6THinxjZsCQf1WPWxWfVrlgn3jTpALS09zwSPEd4V5cuWOc17RcZYx6hpYTEk+7aXaMqOtkJsRmDbN3ab4nciUMLmbme8OJe6o5wIbTc524XJyiwvw5q1i3++glvaiAM1n8TmBhx5W7lXweGp/oIi2U9ozvGWZb4bl6/Dljn3K4c9zpeweLdROW7hyy6cRby5rWp44uykTBMG8H/pVLD0GwXPLJvDe0N+9lhwUXYgasIB46dABEreojq9n15bABEcx9bq3WqHKQDdc7sWsal4uNTO/poPNdCyoBYx0kKuO9pzjnauyKjnEi6m32edEucAtjG4/IJAXNY3a76m+BwC9DG5Vw2SBYqkGugGVXJTEppW0Z08pSoymJVElKUqMpAoCcpKIKSAySbpwUIuunDlyOkYFEa5V8ymHJhapVYMwD1EjwVhuNcdTI/To3+0QFTokH4jA6Se4Lf2Nh2hvvCMjdz3anof/Ud6ZLez8HXfGdxYz9IhvkNFttwrQOPUqrhseHWpCQNXHTu4lTxDp336fZYZ2tMIjiYHLukeC53alcCCJzDixxHcYIWu/Cy6SYMbgQJ8VmY/Z8mCXO3jf5wIXNp0T0wa7nvg6Hi0Hpdp0RMNsOqTctg8zp3QT4rWwuCE6D5n6rXo0LR9itpNRnb2zMJ7LsMZhJm8Q0Hq0Wn7KttPY7KTuw2J156TeeQ8uC6TIYtA5xKq4jZod2qhJy6Fxho5x91y8vHMpqNsM/G7rm2sfmAa0nqWjuiZW9SqxSngCSN/MeMhGZhBqBA5/ER/2g8NeinicKBSIFjYjuOYjyXHy/hyyeP22x57u7ZAZUN8siONx3JsFUaaoBEX0I387b4C3KNANtuGnEDdB5aR01Q6+Ba4gmJFw4Wnrw8x0Wt/FnlMsfcTObrVTr7Ipkk5RexLeySOBiLd6zX+zgHwl7d8dmPELZpA75kePei5uJI66eK7McZvemFyv25apgajGwS4juAjvn5oVDDOImN/5i0yekhdLWbOvkqFSgZsTCMoMaJs5wjcOOhHWxMLapkRYtnksrCUIF4eJv2RbrC1qTwRY/ZLD2eTA269wOqw8y7yvlcMtRoIOhNx91zW1dl02mxNMn4c3apu/peNDyK9DDLpw549siU0pqggwfnKjmW0rPScppUZSlUSSSjKUpkmkmlJAYu9OmJunBXI6k04KgCnBSCxh6+UzlDjukSJ6b1o03Z3g1i6o4ns0mntE7gdzRyCxw5dFszBPawhkB5/iVj8NJu9jTvfxI00T2TcO0GUgGGM5sKbL5eX7qy1pNzb6IGytl06Q7Mlx+J7viPjp0Vmq+eyPQWOX8aYgkzZvefsg4jDDQ/2jf1KK+vFm7vzfRv3UaeH3k9334rPTRDD4do3R0iP3Vo0x6CIykALqLyTYItGkGPM2UnNzEF2g0bu/qPFSFKB8ynzf43+rqaaVvD5oZ3c/siZbetUI7u/5FLY0do7POPQUQwi40Oo58Rz+aM37jx0RWNsgAC3Lh+3r7KYf4o3u7ckJ2HGo705SQfTnkVTq4cg+oWg6lIVd4P7JW7OI0WHfYjerVKZv8h/goWGqT2Xdx3g8D91YY2JCWOtnkzdr4z3Yy1Gyx2jm/UcVzh2gWEgOFSm7VjxII5t3HmF1Vao2oH0agvEx+po/MzmOC4jG4c03lsyNQRoWnQhd3G5MxcQWG7JAOrXXLTyd+YeaDmQpT5luyomZPKHmThyqEIlKhKeVSRElGUkBi5rqWZCzXT5lxOwUFKUPMlmRsaXMJWY05nAuIPZbMCeLiLxyC28JiKlWoA8gBgzFoEU6DBvyjV+4C9zxXN06pBBGo04zyW9s3GspdnUU+3VdrmqaNA4wTA5yeCZadPUx2RrREOf8DD8Ub3P57z4IjXQ07ydTxWXsbDvqE16vx1PgH6WboWhU1gaDfx6LKqh6QjXX5DRWKfrn1+yFSbE+vR3IlI/sPv68VFq1honXxTGBog16hNp8FJjQAFN/hwnElKlT9fVSfUACAcTbs3PyWdXBa9W0dxTAeu4/ZV6Bkq4Wa9P2+6Up0DMZI9etFaa60+oQqTL+PryRAE9loek68JPZlNvBDZ69etFY1CcIM8tExbN1H3kOg6H5+vkputcaJBTxNGDI8EehVzCd48074KjQEHn8+ac9i+lbatBry0B3u6w7VF24lpuPuOfVcbtlpD5IyyTLP0VPztH8skOHJ3Jdft7ZhrUHZP4jDnYN+YagHmJ7wFxtbaPv6X4h/EZo/8AU28NeORsDuldmF6c2cU8ykHIAcpZl0RlYNmSzIQcpByqJowKeULMnBVpFzJKGdJBMQvulnQSbpsy4XbpYzJw9V8yeUHofOtv2c2f794B/hsOep/O7RrfCe6eK53MugobQdTpMw1H+LUM1HfoLvy9Q3U7hZIrHcNqgiG9J3dB4R4qZbFuAVbZdEMY0agABs7+Lj1+QCHjMeGkNb2nu3cAd59bk9J2uUrzwPnz6KeSOqHhqgIgEGPiO6eCHjMaBZpk2J5AnU9bqcorGlVJadQBA68xw4KIxJiQJnfP1VUO944yey035nh0G9WW4gTqLC6ixexaVPN8WnzP2U3U9wt9lR/+TzGG2Atz9QrWCOfpCiqOx8X7yd1leA9eu9VxhRldzm3AcPEE96sYOsHBu+w+f7LPxPaQpp2qxVYhEQB0T8RszWweqnTG5JzZHmFBj7kd6cmi2jVpzb13ITKloOo80bEWvwBPhdDqMvKVhyoR6+X0S97Hremc3Xkbjl+YfXwVbEtLmvYDDnNOX+sAuYfI+CrGdlRMdtE02iqO1T/PGrYME91/Bct7S7Na6oalGCXjMWj836nU+JnVutwRra/sraoeHaD3jA57T8IJ7JqR+kOBY/gMruK5mvXLHFhBbkcWlhN25T2C1257dAd4jdK6scWGVVA5SzImKBLs1jmvmFpO+RudxH3QwFtGVSBUgVFrVJaRFSDk+ZRhOAqTUgUkgkmWmA43SlQc66bMuB3CSlmQ86WZIxcy6z2U2YGsNapbMDE7qc3PVx8uq5BjhIzab+Y4d+i1cX7RudAbZjSDHHL8II4TJjmBuT9FZa7GttgOc5jblkZhuEizO4RPU8FyvtL7SnDMOUzWq3zH8jf1RxO4bgiYTGtpUHFxmO3VP5i95swfzWv/AJXnW1NpOr1HVahto1u6OA46+ZOpU5ZFI9L2R7Uto4WjTc4ZzQbiK9Rxs1royNcdczsw3TA5hYOH9v3YjG06VIFtEudJdAfVfkdlc/cwSBDdw3mLcPVL6kl2hi3QQCeQbYKIhvw3I3/P1zU2q8Xo3tJ7eCjQFPDn8R7ZDj+Rh0ef5nagcDJ3KGyvbB1WhRoggVHNcajib9moQOmbX/K86qEuJc4ySZPUo1Cu6mWltnNIM9Dolunp63sSqRS/EiSN3H7x81PaX+ouHoOytdmcAQcoJg2iSvLtpe0FSrmDZZT0DQb5RYZnakxros+m2NfBTjNKvb3rC+1tJ7WuDuzUJI6QAekOJ8Fo7OrQwX3Sb8zM87+a8V9nNpUqLmvqB7iCcokimwXkx+Ykz3+K7XZvtWKlGqA3K7KYAdJvMfTRFKPS6OMDwCLyLdChPrCchME3bzi5jnv8VxPshttxaKTyZyOy9x0v8uYUan+oVJtUNfqHQbaQYEHr8yrmrE3qu+pE6eCqV35TPHyKM+r2czbiJssTF7eph9NjiPxrAzvE6euCdxTts1K8ju04zb11TvfPSRP38isOhtEMqGm/VpaQToWPnI4dHNI6hWcfi8lQE/C+Z6GA7wMHvKjKLlabRe+uh+65raO1Ia54+PD1MtRv8ubMx3QkAf8AIroMI+YkyW2J8p+S4r2spmjjHH8tenDuf5Xd4LWu8E+P2M6p4zEe6rONMwW1S+mdQadQZiCN4+G2/MVLa2JbWy1WjKYayo3WHAQ0zvECAeUbr5BeTrrAHgICLRqEHugjiDqPXBdUjCptKmEMFTBWkRRAnKiFJXEaIJ08JQqI4KSSSA5lwumIRzTul7pcWnXtXShH90l7pLR7AhOAjCmo4h4Y0uO7zO4JaPattPG/hCkN5L38ybSf+Nu93FYVQCxN40HH9lPEYoulzjA06k/sNOaB74xIbBm03P7ny6qKo9SSO1AHDRDpUp+HxUnUd7j4/T9kL3x0bInuSAxe1ggm/if8qvUrzcDx18Em4eSpuw/FBFhjImCTO7QRxTud/SOrpUXUBEF0Dhf5cUwY0WAJ8h5phJtS/wATY3wui2O+nkcXC4FjJiDb6lc6WW+Dz/ZXdnVIA/mBt0Nr8lGU3FY3t6B7MYY1cO4gkPbUlpGo7LYv61XMbcwDRUyvJaSXAkX4kEjfpfuWx7FbXNJtQWMup68XZmn5N8FR9tsQysfestJG7UiJ8njwKiTUO3t0n+nPtE5rf9vUf7ynJFN5+JmnYcD+WDY7oIO5cPtvE1BiqgJMNqOLBJht9W7hos2liXNENcQJBIByyRpfXiug25imYptCsyBUc0MrNG6oLTHPLPeFrvc0jWq28TtN2M2f7xrsuIwxbmg3fTLmweYzNbI4sXU09o/7jB0qu+G5uTgId9V5YMfUoOMDKSHNI1a+m8ZT17QkcCAuk9jNtmX0XmzwXNHMPE+LHD+0qd79nrT03ZZBaD3EdPQXMe02LFakA4fiUajmkxqA4sd/4nf8lrbBxUNe0/lInudlP0WN7SUMmJc4fDWZm7yMrv8AqaCtOGI5HPtYphiKKacNXUxQDVNrVINUw1VCpmhShOGp8qpBAJJAJEKiJJJJBaZPu7p/dK37u6kKSx8W+1L3Kb3Kv+6QsS9tNpc8wB6gcSl4jajiHNY0ucYA9ADmubx+N95c/DNh63pbU2oaz+DROVv35qtUMDnFup1Kwyv01xRNO2Y9AOLuA+qarXjW7twjQevmikyAd4EAbgPr9yUAsjmT6us1oAEmTrGin7qCCbaeoSpMg3OvHyTuMX0GknU9OaIDl+4Du+4Qy/db7IZrE2aIHHeU9NsI2BAzLqAZ4nehOq/zAf0j66+aQul7oDX9/BBAuAN5J8fqrGHxEACPhM9QTcHxWjs7YvvAHE2O4a953afujbT2QKVPMHAT8LTvG+Dqp8j0ajiMgMfmIjoAb+J8lexNHNExA43F4bHW4WBQqCx1jdPDddX3bQJbwvNrmd2vBT42q8ooPw8m1hMDnB3cVCkH0jmHDhuO/wAvJWDUBAETFwd4PIi/BFrbQdNw2RuIs4HUO5HyKerC6ddgW08dslrQB77CMDCbZrNJBHIxHORvAjl9m440306jbupPD2/zAfEzvBIH9SbZe2Dh6pqU2kMe3LUpzNj+ngRqAqGCxEuLeJOU8t30Tt32J09l2TiQ7EOy3ZV7TDxa8B7fM+af2haHsaWmfduLSf5XiW+bSOq5n2M2oHMDZ/EZmc0b+xDnNHcSe4rf2g3LVqhvw1BI6OioPOVpwztnyMnIkGKwGJZF1sQg1SyImRSyqk0LKlCLlSLUyCIUSEYtQ3hMg0koSTGkVJqSShSULmPbN38MbocY3TIE+CdJRn6Xh7c3H0+SlFx3JJLmraJflPT6IdIXPrgmSWWTSellzRbqqOO/ikbhEcrbkklU9Fl7MB2VKiLpJJEMB2Sd6Axt/XJJJUl1exh+C3r/ANq5naLycQ+STD4E3sNB0SSWePs8lihTF7DTgmc0TpwSSW3yY2Gb2vH5JsWwRoPBJJHyXwqgaKrSHaH/AOh+YSSWXyp0fsk8jGUYJH47PNrgfIwvRceO03+hvzcmSWvD/wBM+T0qpEJ0l1sCCdJJMjJk6SaTFCemSTASSSSDf//Z"/>
          <p:cNvSpPr>
            <a:spLocks noChangeAspect="1" noChangeArrowheads="1"/>
          </p:cNvSpPr>
          <p:nvPr/>
        </p:nvSpPr>
        <p:spPr bwMode="auto">
          <a:xfrm>
            <a:off x="152401" y="-269522"/>
            <a:ext cx="2466975" cy="164253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81280" tIns="40640" rIns="81280" bIns="40640" numCol="1" anchor="t" anchorCtr="0" compatLnSpc="1">
            <a:prstTxWarp prst="textNoShape">
              <a:avLst/>
            </a:prstTxWarp>
          </a:bodyPr>
          <a:lstStyle/>
          <a:p>
            <a:endParaRPr lang="en-US" sz="1600"/>
          </a:p>
        </p:txBody>
      </p:sp>
      <p:sp>
        <p:nvSpPr>
          <p:cNvPr id="8" name="AutoShape 14" descr="data:image/jpeg;base64,/9j/4AAQSkZJRgABAQAAAQABAAD/2wCEAAkGBhQSEBUUEhQVFRQUFBUVFBUXFBQWFBUUFhQVFRQWFBQXHCYeFxkjGRQUHy8gIycpLCwsFR8xNTAqNSYrLCkBCQoKDgwOGg8PFykcHBwpKSwpKSkpKSwpKSkpKSwpKSkpKSksKSkpLCkpKSwpKSkpLCkpKSkpNSkpLCwpKSksNf/AABEIAMIBAwMBIgACEQEDEQH/xAAbAAABBQEBAAAAAAAAAAAAAAADAAECBAUGB//EAD8QAAEDAgMFBQYEBQMEAwAAAAEAAhEDIQQSMQVBUWFxIoGRofAGEzKxwdEjQlLhM2JykvEHFIKiwsPSFUNz/8QAGQEAAwEBAQAAAAAAAAAAAAAAAAECAwQF/8QAIhEBAQACAgICAwEBAAAAAAAAAAECEQMhEjFBUQQTYYEy/9oADAMBAAIRAxEAPwDdfU5qPvENzrpsy9JwDZ+aXvDxQc6QejZj+8Uw9Vw5Ta5BLAeph/NV2lEBTA4eVIOQmlTCZUYOUw5CaiBBJhyfMohOgHLkg5MmlAOXpsyaUpTBy5RzJFRQD5ks3NRJSKZHlMSmlRJQDFyjmSJTSgJZ02ZMmQD5k2bmokppQE83NNn5qJKaUGJmKZRlOgMxz7qBeol10xcs2iedOHIYcpApbAzXIjXIDSitKAM1yKCgtKI0ppGaURpQWlFaUyEBRGlCBU2lMhQU8pU6RO63FXKODG+T63KblIqY2qjGEmArdPZ17m0SYRqbA028eSMx40PD6AfRY5cv01x4vtRfs45iBpu5qrVpFpgrabXtPD5piJ1jwSx5jvExjT7M87p6NEkrUOGaGkDQmYU24cAzvKv9vSP1sWvTh0IbmwtmrhgXSdyp46hv4AeJV457TlhpQTEqycNp4lVHFXLtFmjFRJSJUcyZJSmlRlIlAOVElMXKMphOU0qMpSgJgpKAKSDZJcmLkMuulKw220IHKYcgSpgpGO0ogcq7SiNKqJWWuRWlVmlXcJg3v+EeaadJU9bmFcp4Iu+Eg98HzRKWwzvPl+6u0NmhhkEqbnIqY1XobMM9qEaps0bnfVW3dUGq6As/2VXhE6LABAU6bkBzbepQxVjqPXrryWGeWu22OI1St2o6buajSrZ4PKfCQs52LJeDxb4QSL+HkiUsUQNLSdNNeK5byyXuuicdvpdpOPHX5yrTOv7/AGVNj5jTU+O76J6WLHxOtyPSfXRXM03FogJwFUp4mbRfh+xRxaJstpkz0d1OSlVwwdroFPLIsmDpMKvLSfHajtAhrTxNljtokkDit7FYfORyUKtJrAXOtZdGGepphlh3tz1cQ4gIWZTxNfMZ3bkAldEYiZkxcoApEoI5KbMoymzJhPMlmUJSlAEzJKOZJAYx1ThRJukFzOkRqkAoNRAgJNRGoYRaY5wmkaiyTYE9Fs4LAu1Ac2f6j8gqGFpR8NZrf7h9FrYbEAf/AGtP9x8zZFokXqNJw1fPX/KJpv8AshtxA3kHonLATI1HmFzZZN8YbODNoI9d6BXfYnlN1Kr1j1oue9qNphrPdgS6pZouRHE8kpetn4tCtttmX42h3CRwsRPzCpYT2gZVmCCQb6SeOmuuvjz4vaOycPh8O6vWp+8LqnuqVO0HLLXOO6SWvcTe0AIXsnhmvry0Oa3KHNky5oNwJ3xfqFz3Pym9Npjp29SpmqW0gd+p+ZPitbB0yVkUxB7vULZwJhq8PPPy5e3pYY6w6VsXiCx3eJHETHkli9qtpiSQMreNhvc4noAPHVT2jRDo4fe0HyXN+1WEJpggWm+/5rr/ABcrM8sL/jDmxlksW8B7eYaZc9sz2RIzE34ra2T7S0678rHNcQL5XAwREg3me0NPovMdgYun/uWYarQY+nWOVznXcXkEhx3ZZERYgXlb2Bw7cJiM09ljzRk3OSz6RJ/UGuyyeAXoedl19uXx6emNd6lS3rOwWOa8SCCN0Eo9fEbiO69+7etNo0uB1lhbaxcnKFqB028v8IA2QCZd4fuujiyk7rHklvUc82i52gmE1agWfFY8N/etnaW0G0hkpxPFYDqhJk6rrxtrlskPKUqEpEq0nJUZTSmlMJSlKilKAJKSiCmQTIJv3pSok3TyuV1CNKI1yE1TamQwUmqAK0MHWmw9488GkgeSZHw2ELtGPceQLR4rawuyXAdqGcmi/e43RcCapAkMaObi93feyuusLkHyWeWVVjIAMK0CxPeZKqPxLZgugnSdCfoj4qlmaYJadxH23rArY403EPyk7jl17lyZZXfbpxnXS3jcQaYlxAtqXWPfHzHiuT2njHVocYGU5m2mYuL6ka8vktPGNFW5LRebCMs65g46KpWwsCzgANIksJtF7jWE8ILVStVpVKD6eJBdT94alJ7HCe0SctzLXBznDeCCi+zGByt97ENJytHBrbATqY4rKr4NueC3M4ay7sjmd3cV0GFxhDQxjRDLdo5QQTreSZ6Li5sv1yzbfCeV9NZxsDvJK18O7sLncO6SAdZmxkRu4XW9Qd+HK8fky3lMo9DDqaPWcI3aH7fUKi+l7yG6THinxjZsCQf1WPWxWfVrlgn3jTpALS09zwSPEd4V5cuWOc17RcZYx6hpYTEk+7aXaMqOtkJsRmDbN3ab4nciUMLmbme8OJe6o5wIbTc524XJyiwvw5q1i3++glvaiAM1n8TmBhx5W7lXweGp/oIi2U9ozvGWZb4bl6/Dljn3K4c9zpeweLdROW7hyy6cRby5rWp44uykTBMG8H/pVLD0GwXPLJvDe0N+9lhwUXYgasIB46dABEreojq9n15bABEcx9bq3WqHKQDdc7sWsal4uNTO/poPNdCyoBYx0kKuO9pzjnauyKjnEi6m32edEucAtjG4/IJAXNY3a76m+BwC9DG5Vw2SBYqkGugGVXJTEppW0Z08pSoymJVElKUqMpAoCcpKIKSAySbpwUIuunDlyOkYFEa5V8ymHJhapVYMwD1EjwVhuNcdTI/To3+0QFTokH4jA6Se4Lf2Nh2hvvCMjdz3anof/Ud6ZLez8HXfGdxYz9IhvkNFttwrQOPUqrhseHWpCQNXHTu4lTxDp336fZYZ2tMIjiYHLukeC53alcCCJzDixxHcYIWu/Cy6SYMbgQJ8VmY/Z8mCXO3jf5wIXNp0T0wa7nvg6Hi0Hpdp0RMNsOqTctg8zp3QT4rWwuCE6D5n6rXo0LR9itpNRnb2zMJ7LsMZhJm8Q0Hq0Wn7KttPY7KTuw2J156TeeQ8uC6TIYtA5xKq4jZod2qhJy6Fxho5x91y8vHMpqNsM/G7rm2sfmAa0nqWjuiZW9SqxSngCSN/MeMhGZhBqBA5/ER/2g8NeinicKBSIFjYjuOYjyXHy/hyyeP22x57u7ZAZUN8siONx3JsFUaaoBEX0I387b4C3KNANtuGnEDdB5aR01Q6+Ba4gmJFw4Wnrw8x0Wt/FnlMsfcTObrVTr7Ipkk5RexLeySOBiLd6zX+zgHwl7d8dmPELZpA75kePei5uJI66eK7McZvemFyv25apgajGwS4juAjvn5oVDDOImN/5i0yekhdLWbOvkqFSgZsTCMoMaJs5wjcOOhHWxMLapkRYtnksrCUIF4eJv2RbrC1qTwRY/ZLD2eTA269wOqw8y7yvlcMtRoIOhNx91zW1dl02mxNMn4c3apu/peNDyK9DDLpw549siU0pqggwfnKjmW0rPScppUZSlUSSSjKUpkmkmlJAYu9OmJunBXI6k04KgCnBSCxh6+UzlDjukSJ6b1o03Z3g1i6o4ns0mntE7gdzRyCxw5dFszBPawhkB5/iVj8NJu9jTvfxI00T2TcO0GUgGGM5sKbL5eX7qy1pNzb6IGytl06Q7Mlx+J7viPjp0Vmq+eyPQWOX8aYgkzZvefsg4jDDQ/2jf1KK+vFm7vzfRv3UaeH3k9334rPTRDD4do3R0iP3Vo0x6CIykALqLyTYItGkGPM2UnNzEF2g0bu/qPFSFKB8ynzf43+rqaaVvD5oZ3c/siZbetUI7u/5FLY0do7POPQUQwi40Oo58Rz+aM37jx0RWNsgAC3Lh+3r7KYf4o3u7ckJ2HGo705SQfTnkVTq4cg+oWg6lIVd4P7JW7OI0WHfYjerVKZv8h/goWGqT2Xdx3g8D91YY2JCWOtnkzdr4z3Yy1Gyx2jm/UcVzh2gWEgOFSm7VjxII5t3HmF1Vao2oH0agvEx+po/MzmOC4jG4c03lsyNQRoWnQhd3G5MxcQWG7JAOrXXLTyd+YeaDmQpT5luyomZPKHmThyqEIlKhKeVSRElGUkBi5rqWZCzXT5lxOwUFKUPMlmRsaXMJWY05nAuIPZbMCeLiLxyC28JiKlWoA8gBgzFoEU6DBvyjV+4C9zxXN06pBBGo04zyW9s3GspdnUU+3VdrmqaNA4wTA5yeCZadPUx2RrREOf8DD8Ub3P57z4IjXQ07ydTxWXsbDvqE16vx1PgH6WboWhU1gaDfx6LKqh6QjXX5DRWKfrn1+yFSbE+vR3IlI/sPv68VFq1honXxTGBog16hNp8FJjQAFN/hwnElKlT9fVSfUACAcTbs3PyWdXBa9W0dxTAeu4/ZV6Bkq4Wa9P2+6Up0DMZI9etFaa60+oQqTL+PryRAE9loek68JPZlNvBDZ69etFY1CcIM8tExbN1H3kOg6H5+vkputcaJBTxNGDI8EehVzCd48074KjQEHn8+ac9i+lbatBry0B3u6w7VF24lpuPuOfVcbtlpD5IyyTLP0VPztH8skOHJ3Jdft7ZhrUHZP4jDnYN+YagHmJ7wFxtbaPv6X4h/EZo/8AU28NeORsDuldmF6c2cU8ykHIAcpZl0RlYNmSzIQcpByqJowKeULMnBVpFzJKGdJBMQvulnQSbpsy4XbpYzJw9V8yeUHofOtv2c2f794B/hsOep/O7RrfCe6eK53MugobQdTpMw1H+LUM1HfoLvy9Q3U7hZIrHcNqgiG9J3dB4R4qZbFuAVbZdEMY0agABs7+Lj1+QCHjMeGkNb2nu3cAd59bk9J2uUrzwPnz6KeSOqHhqgIgEGPiO6eCHjMaBZpk2J5AnU9bqcorGlVJadQBA68xw4KIxJiQJnfP1VUO944yey035nh0G9WW4gTqLC6ixexaVPN8WnzP2U3U9wt9lR/+TzGG2Atz9QrWCOfpCiqOx8X7yd1leA9eu9VxhRldzm3AcPEE96sYOsHBu+w+f7LPxPaQpp2qxVYhEQB0T8RszWweqnTG5JzZHmFBj7kd6cmi2jVpzb13ITKloOo80bEWvwBPhdDqMvKVhyoR6+X0S97Hremc3Xkbjl+YfXwVbEtLmvYDDnNOX+sAuYfI+CrGdlRMdtE02iqO1T/PGrYME91/Bct7S7Na6oalGCXjMWj836nU+JnVutwRra/sraoeHaD3jA57T8IJ7JqR+kOBY/gMruK5mvXLHFhBbkcWlhN25T2C1257dAd4jdK6scWGVVA5SzImKBLs1jmvmFpO+RudxH3QwFtGVSBUgVFrVJaRFSDk+ZRhOAqTUgUkgkmWmA43SlQc66bMuB3CSlmQ86WZIxcy6z2U2YGsNapbMDE7qc3PVx8uq5BjhIzab+Y4d+i1cX7RudAbZjSDHHL8II4TJjmBuT9FZa7GttgOc5jblkZhuEizO4RPU8FyvtL7SnDMOUzWq3zH8jf1RxO4bgiYTGtpUHFxmO3VP5i95swfzWv/AJXnW1NpOr1HVahto1u6OA46+ZOpU5ZFI9L2R7Uto4WjTc4ZzQbiK9Rxs1royNcdczsw3TA5hYOH9v3YjG06VIFtEudJdAfVfkdlc/cwSBDdw3mLcPVL6kl2hi3QQCeQbYKIhvw3I3/P1zU2q8Xo3tJ7eCjQFPDn8R7ZDj+Rh0ef5nagcDJ3KGyvbB1WhRoggVHNcajib9moQOmbX/K86qEuJc4ySZPUo1Cu6mWltnNIM9Dolunp63sSqRS/EiSN3H7x81PaX+ouHoOytdmcAQcoJg2iSvLtpe0FSrmDZZT0DQb5RYZnakxros+m2NfBTjNKvb3rC+1tJ7WuDuzUJI6QAekOJ8Fo7OrQwX3Sb8zM87+a8V9nNpUqLmvqB7iCcokimwXkx+Ykz3+K7XZvtWKlGqA3K7KYAdJvMfTRFKPS6OMDwCLyLdChPrCchME3bzi5jnv8VxPshttxaKTyZyOy9x0v8uYUan+oVJtUNfqHQbaQYEHr8yrmrE3qu+pE6eCqV35TPHyKM+r2czbiJssTF7eph9NjiPxrAzvE6euCdxTts1K8ju04zb11TvfPSRP38isOhtEMqGm/VpaQToWPnI4dHNI6hWcfi8lQE/C+Z6GA7wMHvKjKLlabRe+uh+65raO1Ia54+PD1MtRv8ubMx3QkAf8AIroMI+YkyW2J8p+S4r2spmjjHH8tenDuf5Xd4LWu8E+P2M6p4zEe6rONMwW1S+mdQadQZiCN4+G2/MVLa2JbWy1WjKYayo3WHAQ0zvECAeUbr5BeTrrAHgICLRqEHugjiDqPXBdUjCptKmEMFTBWkRRAnKiFJXEaIJ08JQqI4KSSSA5lwumIRzTul7pcWnXtXShH90l7pLR7AhOAjCmo4h4Y0uO7zO4JaPattPG/hCkN5L38ybSf+Nu93FYVQCxN40HH9lPEYoulzjA06k/sNOaB74xIbBm03P7ny6qKo9SSO1AHDRDpUp+HxUnUd7j4/T9kL3x0bInuSAxe1ggm/if8qvUrzcDx18Em4eSpuw/FBFhjImCTO7QRxTud/SOrpUXUBEF0Dhf5cUwY0WAJ8h5phJtS/wATY3wui2O+nkcXC4FjJiDb6lc6WW+Dz/ZXdnVIA/mBt0Nr8lGU3FY3t6B7MYY1cO4gkPbUlpGo7LYv61XMbcwDRUyvJaSXAkX4kEjfpfuWx7FbXNJtQWMup68XZmn5N8FR9tsQysfestJG7UiJ8njwKiTUO3t0n+nPtE5rf9vUf7ynJFN5+JmnYcD+WDY7oIO5cPtvE1BiqgJMNqOLBJht9W7hos2liXNENcQJBIByyRpfXiug25imYptCsyBUc0MrNG6oLTHPLPeFrvc0jWq28TtN2M2f7xrsuIwxbmg3fTLmweYzNbI4sXU09o/7jB0qu+G5uTgId9V5YMfUoOMDKSHNI1a+m8ZT17QkcCAuk9jNtmX0XmzwXNHMPE+LHD+0qd79nrT03ZZBaD3EdPQXMe02LFakA4fiUajmkxqA4sd/4nf8lrbBxUNe0/lInudlP0WN7SUMmJc4fDWZm7yMrv8AqaCtOGI5HPtYphiKKacNXUxQDVNrVINUw1VCpmhShOGp8qpBAJJAJEKiJJJJBaZPu7p/dK37u6kKSx8W+1L3Kb3Kv+6QsS9tNpc8wB6gcSl4jajiHNY0ucYA9ADmubx+N95c/DNh63pbU2oaz+DROVv35qtUMDnFup1Kwyv01xRNO2Y9AOLuA+qarXjW7twjQevmikyAd4EAbgPr9yUAsjmT6us1oAEmTrGin7qCCbaeoSpMg3OvHyTuMX0GknU9OaIDl+4Du+4Qy/db7IZrE2aIHHeU9NsI2BAzLqAZ4nehOq/zAf0j66+aQul7oDX9/BBAuAN5J8fqrGHxEACPhM9QTcHxWjs7YvvAHE2O4a953afujbT2QKVPMHAT8LTvG+Dqp8j0ajiMgMfmIjoAb+J8lexNHNExA43F4bHW4WBQqCx1jdPDddX3bQJbwvNrmd2vBT42q8ooPw8m1hMDnB3cVCkH0jmHDhuO/wAvJWDUBAETFwd4PIi/BFrbQdNw2RuIs4HUO5HyKerC6ddgW08dslrQB77CMDCbZrNJBHIxHORvAjl9m440306jbupPD2/zAfEzvBIH9SbZe2Dh6pqU2kMe3LUpzNj+ngRqAqGCxEuLeJOU8t30Tt32J09l2TiQ7EOy3ZV7TDxa8B7fM+af2haHsaWmfduLSf5XiW+bSOq5n2M2oHMDZ/EZmc0b+xDnNHcSe4rf2g3LVqhvw1BI6OioPOVpwztnyMnIkGKwGJZF1sQg1SyImRSyqk0LKlCLlSLUyCIUSEYtQ3hMg0koSTGkVJqSShSULmPbN38MbocY3TIE+CdJRn6Xh7c3H0+SlFx3JJLmraJflPT6IdIXPrgmSWWTSellzRbqqOO/ikbhEcrbkklU9Fl7MB2VKiLpJJEMB2Sd6Axt/XJJJUl1exh+C3r/ANq5naLycQ+STD4E3sNB0SSWePs8lihTF7DTgmc0TpwSSW3yY2Gb2vH5JsWwRoPBJJHyXwqgaKrSHaH/AOh+YSSWXyp0fsk8jGUYJH47PNrgfIwvRceO03+hvzcmSWvD/wBM+T0qpEJ0l1sCCdJJMjJk6SaTFCemSTASSSSDf//Z"/>
          <p:cNvSpPr>
            <a:spLocks noChangeAspect="1" noChangeArrowheads="1"/>
          </p:cNvSpPr>
          <p:nvPr/>
        </p:nvSpPr>
        <p:spPr bwMode="auto">
          <a:xfrm>
            <a:off x="304801" y="-134055"/>
            <a:ext cx="2466975" cy="164253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81280" tIns="40640" rIns="81280" bIns="40640" numCol="1" anchor="t" anchorCtr="0" compatLnSpc="1">
            <a:prstTxWarp prst="textNoShape">
              <a:avLst/>
            </a:prstTxWarp>
          </a:bodyPr>
          <a:lstStyle/>
          <a:p>
            <a:endParaRPr lang="en-US" sz="1600"/>
          </a:p>
        </p:txBody>
      </p:sp>
      <p:pic>
        <p:nvPicPr>
          <p:cNvPr id="1039" name="Picture 1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867401" y="2294633"/>
            <a:ext cx="2466975" cy="16425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24953177"/>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8274" name="Rectangle 2"/>
          <p:cNvSpPr>
            <a:spLocks noGrp="1" noChangeArrowheads="1"/>
          </p:cNvSpPr>
          <p:nvPr>
            <p:ph type="title"/>
          </p:nvPr>
        </p:nvSpPr>
        <p:spPr/>
        <p:txBody>
          <a:bodyPr/>
          <a:lstStyle/>
          <a:p>
            <a:r>
              <a:rPr lang="en-US" dirty="0"/>
              <a:t>Why Evaluate?</a:t>
            </a:r>
          </a:p>
        </p:txBody>
      </p:sp>
      <p:sp>
        <p:nvSpPr>
          <p:cNvPr id="438275" name="Rectangle 3"/>
          <p:cNvSpPr>
            <a:spLocks noGrp="1" noChangeArrowheads="1"/>
          </p:cNvSpPr>
          <p:nvPr>
            <p:ph idx="1"/>
          </p:nvPr>
        </p:nvSpPr>
        <p:spPr/>
        <p:txBody>
          <a:bodyPr/>
          <a:lstStyle/>
          <a:p>
            <a:pPr>
              <a:spcBef>
                <a:spcPts val="1600"/>
              </a:spcBef>
            </a:pPr>
            <a:r>
              <a:rPr lang="en-US" dirty="0"/>
              <a:t>Improve existing programs</a:t>
            </a:r>
          </a:p>
          <a:p>
            <a:pPr>
              <a:spcBef>
                <a:spcPts val="1600"/>
              </a:spcBef>
            </a:pPr>
            <a:r>
              <a:rPr lang="en-US" dirty="0"/>
              <a:t>Measure effectiveness</a:t>
            </a:r>
          </a:p>
          <a:p>
            <a:pPr>
              <a:spcBef>
                <a:spcPts val="1600"/>
              </a:spcBef>
            </a:pPr>
            <a:r>
              <a:rPr lang="en-US" dirty="0"/>
              <a:t>Demonstrate accountability</a:t>
            </a:r>
          </a:p>
          <a:p>
            <a:pPr>
              <a:spcBef>
                <a:spcPts val="1600"/>
              </a:spcBef>
            </a:pPr>
            <a:r>
              <a:rPr lang="en-US" dirty="0"/>
              <a:t>Share effective strategies and lessons learned</a:t>
            </a:r>
          </a:p>
          <a:p>
            <a:pPr>
              <a:spcBef>
                <a:spcPts val="1600"/>
              </a:spcBef>
            </a:pPr>
            <a:r>
              <a:rPr lang="en-US" dirty="0"/>
              <a:t>Ensure funding and sustainability</a:t>
            </a:r>
          </a:p>
          <a:p>
            <a:pPr>
              <a:spcBef>
                <a:spcPts val="1600"/>
              </a:spcBef>
            </a:pPr>
            <a:r>
              <a:rPr lang="en-US" dirty="0"/>
              <a:t>Evaluation is a tool that can both measure and contribute to the success of your program</a:t>
            </a:r>
          </a:p>
        </p:txBody>
      </p:sp>
      <p:sp>
        <p:nvSpPr>
          <p:cNvPr id="5" name="Slide Number Placeholder 3"/>
          <p:cNvSpPr txBox="1">
            <a:spLocks/>
          </p:cNvSpPr>
          <p:nvPr/>
        </p:nvSpPr>
        <p:spPr>
          <a:xfrm>
            <a:off x="8561493" y="6057054"/>
            <a:ext cx="548640" cy="352213"/>
          </a:xfrm>
          <a:prstGeom prst="bracketPair">
            <a:avLst>
              <a:gd name="adj" fmla="val 17949"/>
            </a:avLst>
          </a:prstGeom>
          <a:ln w="19050">
            <a:solidFill>
              <a:srgbClr val="FFFFFF"/>
            </a:solidFill>
          </a:ln>
        </p:spPr>
        <p:txBody>
          <a:bodyPr vert="horz" lIns="0" tIns="0" rIns="0" bIns="0" rtlCol="0" anchor="ctr"/>
          <a:lstStyle>
            <a:defPPr>
              <a:defRPr lang="en-US"/>
            </a:defPPr>
            <a:lvl1pPr algn="ctr" rtl="0" eaLnBrk="0" fontAlgn="base" hangingPunct="0">
              <a:spcBef>
                <a:spcPct val="0"/>
              </a:spcBef>
              <a:spcAft>
                <a:spcPct val="0"/>
              </a:spcAft>
              <a:defRPr sz="1800" b="1" kern="1200">
                <a:solidFill>
                  <a:srgbClr val="FFFFFF"/>
                </a:solidFill>
                <a:latin typeface="Arial" charset="0"/>
                <a:ea typeface="+mn-ea"/>
                <a:cs typeface="+mn-cs"/>
              </a:defRPr>
            </a:lvl1pPr>
            <a:lvl2pPr marL="457200" algn="l" rtl="0" eaLnBrk="0" fontAlgn="base" hangingPunct="0">
              <a:spcBef>
                <a:spcPct val="0"/>
              </a:spcBef>
              <a:spcAft>
                <a:spcPct val="0"/>
              </a:spcAft>
              <a:defRPr sz="1600" b="1" kern="1200">
                <a:solidFill>
                  <a:schemeClr val="accent2"/>
                </a:solidFill>
                <a:latin typeface="Arial" charset="0"/>
                <a:ea typeface="+mn-ea"/>
                <a:cs typeface="+mn-cs"/>
              </a:defRPr>
            </a:lvl2pPr>
            <a:lvl3pPr marL="914400" algn="l" rtl="0" eaLnBrk="0" fontAlgn="base" hangingPunct="0">
              <a:spcBef>
                <a:spcPct val="0"/>
              </a:spcBef>
              <a:spcAft>
                <a:spcPct val="0"/>
              </a:spcAft>
              <a:defRPr sz="1600" b="1" kern="1200">
                <a:solidFill>
                  <a:schemeClr val="accent2"/>
                </a:solidFill>
                <a:latin typeface="Arial" charset="0"/>
                <a:ea typeface="+mn-ea"/>
                <a:cs typeface="+mn-cs"/>
              </a:defRPr>
            </a:lvl3pPr>
            <a:lvl4pPr marL="1371600" algn="l" rtl="0" eaLnBrk="0" fontAlgn="base" hangingPunct="0">
              <a:spcBef>
                <a:spcPct val="0"/>
              </a:spcBef>
              <a:spcAft>
                <a:spcPct val="0"/>
              </a:spcAft>
              <a:defRPr sz="1600" b="1" kern="1200">
                <a:solidFill>
                  <a:schemeClr val="accent2"/>
                </a:solidFill>
                <a:latin typeface="Arial" charset="0"/>
                <a:ea typeface="+mn-ea"/>
                <a:cs typeface="+mn-cs"/>
              </a:defRPr>
            </a:lvl4pPr>
            <a:lvl5pPr marL="1828800" algn="l" rtl="0" eaLnBrk="0" fontAlgn="base" hangingPunct="0">
              <a:spcBef>
                <a:spcPct val="0"/>
              </a:spcBef>
              <a:spcAft>
                <a:spcPct val="0"/>
              </a:spcAft>
              <a:defRPr sz="1600" b="1" kern="1200">
                <a:solidFill>
                  <a:schemeClr val="accent2"/>
                </a:solidFill>
                <a:latin typeface="Arial" charset="0"/>
                <a:ea typeface="+mn-ea"/>
                <a:cs typeface="+mn-cs"/>
              </a:defRPr>
            </a:lvl5pPr>
            <a:lvl6pPr marL="2286000" algn="l" defTabSz="914400" rtl="0" eaLnBrk="1" latinLnBrk="0" hangingPunct="1">
              <a:defRPr sz="1600" b="1" kern="1200">
                <a:solidFill>
                  <a:schemeClr val="accent2"/>
                </a:solidFill>
                <a:latin typeface="Arial" charset="0"/>
                <a:ea typeface="+mn-ea"/>
                <a:cs typeface="+mn-cs"/>
              </a:defRPr>
            </a:lvl6pPr>
            <a:lvl7pPr marL="2743200" algn="l" defTabSz="914400" rtl="0" eaLnBrk="1" latinLnBrk="0" hangingPunct="1">
              <a:defRPr sz="1600" b="1" kern="1200">
                <a:solidFill>
                  <a:schemeClr val="accent2"/>
                </a:solidFill>
                <a:latin typeface="Arial" charset="0"/>
                <a:ea typeface="+mn-ea"/>
                <a:cs typeface="+mn-cs"/>
              </a:defRPr>
            </a:lvl7pPr>
            <a:lvl8pPr marL="3200400" algn="l" defTabSz="914400" rtl="0" eaLnBrk="1" latinLnBrk="0" hangingPunct="1">
              <a:defRPr sz="1600" b="1" kern="1200">
                <a:solidFill>
                  <a:schemeClr val="accent2"/>
                </a:solidFill>
                <a:latin typeface="Arial" charset="0"/>
                <a:ea typeface="+mn-ea"/>
                <a:cs typeface="+mn-cs"/>
              </a:defRPr>
            </a:lvl8pPr>
            <a:lvl9pPr marL="3657600" algn="l" defTabSz="914400" rtl="0" eaLnBrk="1" latinLnBrk="0" hangingPunct="1">
              <a:defRPr sz="1600" b="1" kern="1200">
                <a:solidFill>
                  <a:schemeClr val="accent2"/>
                </a:solidFill>
                <a:latin typeface="Arial" charset="0"/>
                <a:ea typeface="+mn-ea"/>
                <a:cs typeface="+mn-cs"/>
              </a:defRPr>
            </a:lvl9pPr>
          </a:lstStyle>
          <a:p>
            <a:pPr>
              <a:defRPr/>
            </a:pPr>
            <a:fld id="{189FE491-0336-4B60-8EEB-AD9381B8936A}" type="slidenum">
              <a:rPr lang="en-US" sz="1600"/>
              <a:pPr>
                <a:defRPr/>
              </a:pPr>
              <a:t>30</a:t>
            </a:fld>
            <a:endParaRPr lang="en-US" sz="1600"/>
          </a:p>
        </p:txBody>
      </p:sp>
    </p:spTree>
    <p:extLst>
      <p:ext uri="{BB962C8B-B14F-4D97-AF65-F5344CB8AC3E}">
        <p14:creationId xmlns:p14="http://schemas.microsoft.com/office/powerpoint/2010/main" val="20363058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In community settings research is often project based – lead into We Run This City </a:t>
            </a:r>
            <a:r>
              <a:rPr lang="en-US"/>
              <a:t>(marathon) </a:t>
            </a:r>
            <a:r>
              <a:rPr lang="en-US" dirty="0"/>
              <a:t>presentation </a:t>
            </a:r>
          </a:p>
        </p:txBody>
      </p:sp>
    </p:spTree>
    <p:extLst>
      <p:ext uri="{BB962C8B-B14F-4D97-AF65-F5344CB8AC3E}">
        <p14:creationId xmlns:p14="http://schemas.microsoft.com/office/powerpoint/2010/main" val="35011945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a:t>Academics use the word research to describe what they do</a:t>
            </a:r>
          </a:p>
          <a:p>
            <a:r>
              <a:rPr lang="en-US" dirty="0"/>
              <a:t>More often than not professional people working in community organizations/health departments say</a:t>
            </a:r>
          </a:p>
          <a:p>
            <a:pPr marL="0" indent="0">
              <a:buNone/>
            </a:pPr>
            <a:r>
              <a:rPr lang="en-US" dirty="0"/>
              <a:t>   “We don’t do research,” or “Yes we collect data, but </a:t>
            </a:r>
          </a:p>
          <a:p>
            <a:pPr marL="0" indent="0">
              <a:buNone/>
            </a:pPr>
            <a:r>
              <a:rPr lang="en-US" dirty="0"/>
              <a:t>     it’s not research.”</a:t>
            </a:r>
          </a:p>
          <a:p>
            <a:pPr marL="0" indent="0">
              <a:buNone/>
            </a:pPr>
            <a:r>
              <a:rPr lang="en-US" dirty="0"/>
              <a:t>     </a:t>
            </a:r>
          </a:p>
        </p:txBody>
      </p:sp>
    </p:spTree>
    <p:extLst>
      <p:ext uri="{BB962C8B-B14F-4D97-AF65-F5344CB8AC3E}">
        <p14:creationId xmlns:p14="http://schemas.microsoft.com/office/powerpoint/2010/main" val="36557932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Is it the different between research and evaluation?</a:t>
            </a:r>
          </a:p>
          <a:p>
            <a:r>
              <a:rPr lang="en-US" dirty="0"/>
              <a:t>Or is it the difference between research and non-research.</a:t>
            </a:r>
          </a:p>
          <a:p>
            <a:r>
              <a:rPr lang="en-US" dirty="0"/>
              <a:t>Different views.</a:t>
            </a:r>
          </a:p>
          <a:p>
            <a:endParaRPr lang="en-US" dirty="0"/>
          </a:p>
        </p:txBody>
      </p:sp>
    </p:spTree>
    <p:extLst>
      <p:ext uri="{BB962C8B-B14F-4D97-AF65-F5344CB8AC3E}">
        <p14:creationId xmlns:p14="http://schemas.microsoft.com/office/powerpoint/2010/main" val="16926400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Research vs. Non-Research</a:t>
            </a:r>
          </a:p>
        </p:txBody>
      </p:sp>
      <p:sp>
        <p:nvSpPr>
          <p:cNvPr id="3" name="Content Placeholder 2"/>
          <p:cNvSpPr>
            <a:spLocks noGrp="1"/>
          </p:cNvSpPr>
          <p:nvPr>
            <p:ph idx="1"/>
          </p:nvPr>
        </p:nvSpPr>
        <p:spPr/>
        <p:txBody>
          <a:bodyPr/>
          <a:lstStyle/>
          <a:p>
            <a:r>
              <a:rPr lang="en-US" dirty="0"/>
              <a:t>Sometimes federal grants will say “application cannot include research”</a:t>
            </a:r>
          </a:p>
          <a:p>
            <a:r>
              <a:rPr lang="en-US" dirty="0"/>
              <a:t>What does this mean?</a:t>
            </a:r>
          </a:p>
          <a:p>
            <a:r>
              <a:rPr lang="en-US" dirty="0"/>
              <a:t>Different distinction than research vs. evaluation, as evaluation can be considered research</a:t>
            </a:r>
          </a:p>
          <a:p>
            <a:r>
              <a:rPr lang="en-US" dirty="0"/>
              <a:t>CDC document (handout)</a:t>
            </a:r>
          </a:p>
        </p:txBody>
      </p:sp>
    </p:spTree>
    <p:extLst>
      <p:ext uri="{BB962C8B-B14F-4D97-AF65-F5344CB8AC3E}">
        <p14:creationId xmlns:p14="http://schemas.microsoft.com/office/powerpoint/2010/main" val="31883688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CDC Definition of Research</a:t>
            </a:r>
          </a:p>
        </p:txBody>
      </p:sp>
      <p:sp>
        <p:nvSpPr>
          <p:cNvPr id="3" name="Content Placeholder 2"/>
          <p:cNvSpPr>
            <a:spLocks noGrp="1"/>
          </p:cNvSpPr>
          <p:nvPr>
            <p:ph idx="1"/>
          </p:nvPr>
        </p:nvSpPr>
        <p:spPr>
          <a:xfrm>
            <a:off x="457200" y="1935480"/>
            <a:ext cx="8229600" cy="3155135"/>
          </a:xfrm>
        </p:spPr>
        <p:txBody>
          <a:bodyPr>
            <a:normAutofit/>
          </a:bodyPr>
          <a:lstStyle/>
          <a:p>
            <a:pPr marL="0" indent="0" algn="ctr">
              <a:buNone/>
            </a:pPr>
            <a:endParaRPr lang="en-US" dirty="0"/>
          </a:p>
          <a:p>
            <a:pPr marL="0" indent="0" algn="ctr">
              <a:buNone/>
            </a:pPr>
            <a:r>
              <a:rPr lang="en-US" dirty="0"/>
              <a:t>The regulations state that "</a:t>
            </a:r>
            <a:r>
              <a:rPr lang="en-US" b="1" dirty="0"/>
              <a:t>research means a systematic investigation, including research development, testing and evaluation, designed to develop or contribute to generalizable knowledge" </a:t>
            </a:r>
            <a:r>
              <a:rPr lang="en-US" dirty="0"/>
              <a:t>(45 CFR 46.102(d). </a:t>
            </a:r>
          </a:p>
        </p:txBody>
      </p:sp>
    </p:spTree>
    <p:extLst>
      <p:ext uri="{BB962C8B-B14F-4D97-AF65-F5344CB8AC3E}">
        <p14:creationId xmlns:p14="http://schemas.microsoft.com/office/powerpoint/2010/main" val="8379874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2076"/>
            <a:ext cx="8229600" cy="1143000"/>
          </a:xfrm>
        </p:spPr>
        <p:txBody>
          <a:bodyPr>
            <a:normAutofit fontScale="90000"/>
          </a:bodyPr>
          <a:lstStyle/>
          <a:p>
            <a:r>
              <a:rPr lang="en-US" dirty="0"/>
              <a:t>Is it the Methods </a:t>
            </a:r>
            <a:br>
              <a:rPr lang="en-US" dirty="0"/>
            </a:br>
            <a:r>
              <a:rPr lang="en-US" dirty="0"/>
              <a:t>That Makes it Research?</a:t>
            </a:r>
          </a:p>
        </p:txBody>
      </p:sp>
      <p:sp>
        <p:nvSpPr>
          <p:cNvPr id="3" name="Content Placeholder 2"/>
          <p:cNvSpPr>
            <a:spLocks noGrp="1"/>
          </p:cNvSpPr>
          <p:nvPr>
            <p:ph idx="1"/>
          </p:nvPr>
        </p:nvSpPr>
        <p:spPr/>
        <p:txBody>
          <a:bodyPr>
            <a:normAutofit fontScale="92500" lnSpcReduction="10000"/>
          </a:bodyPr>
          <a:lstStyle/>
          <a:p>
            <a:r>
              <a:rPr lang="en-US" dirty="0"/>
              <a:t>Obtaining and analyzing data are essential to the usual practice of public health. </a:t>
            </a:r>
          </a:p>
          <a:p>
            <a:r>
              <a:rPr lang="en-US" dirty="0"/>
              <a:t>For many public health practice activities, data are systematically collected and analyzed. </a:t>
            </a:r>
          </a:p>
          <a:p>
            <a:r>
              <a:rPr lang="en-US" dirty="0"/>
              <a:t>Scientific methods are used in both public health research as well as public health practice activities.</a:t>
            </a:r>
          </a:p>
          <a:p>
            <a:r>
              <a:rPr lang="en-US" dirty="0"/>
              <a:t>Knowledge is generated in both cases. Furthermore, the extent to which knowledge is generalizable might not differ greatly in research and non-research. </a:t>
            </a:r>
          </a:p>
          <a:p>
            <a:r>
              <a:rPr lang="en-US" b="1" dirty="0"/>
              <a:t>Thus, non-research and research activities cannot be easily defined by the methods they employ. </a:t>
            </a:r>
          </a:p>
        </p:txBody>
      </p:sp>
    </p:spTree>
    <p:extLst>
      <p:ext uri="{BB962C8B-B14F-4D97-AF65-F5344CB8AC3E}">
        <p14:creationId xmlns:p14="http://schemas.microsoft.com/office/powerpoint/2010/main" val="2041439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Federal definitions of research</a:t>
            </a:r>
          </a:p>
        </p:txBody>
      </p:sp>
      <p:sp>
        <p:nvSpPr>
          <p:cNvPr id="3" name="Content Placeholder 2"/>
          <p:cNvSpPr>
            <a:spLocks noGrp="1"/>
          </p:cNvSpPr>
          <p:nvPr>
            <p:ph idx="1"/>
          </p:nvPr>
        </p:nvSpPr>
        <p:spPr>
          <a:xfrm>
            <a:off x="457200" y="2167492"/>
            <a:ext cx="8229600" cy="4389120"/>
          </a:xfrm>
        </p:spPr>
        <p:txBody>
          <a:bodyPr>
            <a:normAutofit/>
          </a:bodyPr>
          <a:lstStyle/>
          <a:p>
            <a:r>
              <a:rPr lang="en-US" dirty="0"/>
              <a:t>The major difference between research and non-research lies in the </a:t>
            </a:r>
            <a:r>
              <a:rPr lang="en-US" b="1" i="1" dirty="0"/>
              <a:t>purpose</a:t>
            </a:r>
            <a:r>
              <a:rPr lang="en-US" i="1" dirty="0"/>
              <a:t> </a:t>
            </a:r>
            <a:r>
              <a:rPr lang="en-US" dirty="0"/>
              <a:t>of the activity. </a:t>
            </a:r>
          </a:p>
          <a:p>
            <a:r>
              <a:rPr lang="en-US" dirty="0"/>
              <a:t>The purpose of research is to generate or contribute to generalizable knowledge. </a:t>
            </a:r>
          </a:p>
          <a:p>
            <a:r>
              <a:rPr lang="en-US" dirty="0"/>
              <a:t>The purpose of non-research (in public health) is to prevent or control disease or injury and improve health, or to improve a public health program or service. </a:t>
            </a:r>
          </a:p>
        </p:txBody>
      </p:sp>
    </p:spTree>
    <p:extLst>
      <p:ext uri="{BB962C8B-B14F-4D97-AF65-F5344CB8AC3E}">
        <p14:creationId xmlns:p14="http://schemas.microsoft.com/office/powerpoint/2010/main" val="230032119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2107</TotalTime>
  <Words>2217</Words>
  <Application>Microsoft Office PowerPoint</Application>
  <PresentationFormat>On-screen Show (4:3)</PresentationFormat>
  <Paragraphs>163</Paragraphs>
  <Slides>31</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Calibri</vt:lpstr>
      <vt:lpstr>Constantia</vt:lpstr>
      <vt:lpstr>Times New Roman</vt:lpstr>
      <vt:lpstr>Wingdings 2</vt:lpstr>
      <vt:lpstr>Flow</vt:lpstr>
      <vt:lpstr> Introduction to Research &amp; Evaluation</vt:lpstr>
      <vt:lpstr>Module Overview</vt:lpstr>
      <vt:lpstr>How do respond when you hear the word research or evaluation?</vt:lpstr>
      <vt:lpstr>PowerPoint Presentation</vt:lpstr>
      <vt:lpstr>PowerPoint Presentation</vt:lpstr>
      <vt:lpstr>Research vs. Non-Research</vt:lpstr>
      <vt:lpstr>CDC Definition of Research</vt:lpstr>
      <vt:lpstr>Is it the Methods  That Makes it Research?</vt:lpstr>
      <vt:lpstr>Federal definitions of research</vt:lpstr>
      <vt:lpstr>Federal definitions of research</vt:lpstr>
      <vt:lpstr>Furthermore</vt:lpstr>
      <vt:lpstr>CDC Definition of Research</vt:lpstr>
      <vt:lpstr>Program Evaluation: Non-Research Examples</vt:lpstr>
      <vt:lpstr>Program Evaluation: Non-Research Examples</vt:lpstr>
      <vt:lpstr>Program Evaluation: Research Examples</vt:lpstr>
      <vt:lpstr>Program Evaluation: Research Examples</vt:lpstr>
      <vt:lpstr>Can (or when) Non-Research  Become Research?</vt:lpstr>
      <vt:lpstr>Your Project Ideas….</vt:lpstr>
      <vt:lpstr>                    Development of Community Engaged Research    </vt:lpstr>
      <vt:lpstr>PowerPoint Presentation</vt:lpstr>
      <vt:lpstr>PowerPoint Presentation</vt:lpstr>
      <vt:lpstr>PowerPoint Presentation</vt:lpstr>
      <vt:lpstr>PowerPoint Presentation</vt:lpstr>
      <vt:lpstr>PowerPoint Presentation</vt:lpstr>
      <vt:lpstr>Internal vs. External Validity</vt:lpstr>
      <vt:lpstr>Qualitative Research</vt:lpstr>
      <vt:lpstr>PowerPoint Presentation</vt:lpstr>
      <vt:lpstr>Quantitative Research</vt:lpstr>
      <vt:lpstr>PowerPoint Presentation</vt:lpstr>
      <vt:lpstr>Why Evaluate?</vt:lpstr>
      <vt:lpstr>PowerPoint Presentation</vt:lpstr>
    </vt:vector>
  </TitlesOfParts>
  <Company>CWRU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Jeri Jewett</dc:creator>
  <cp:lastModifiedBy>Nykeba Smith</cp:lastModifiedBy>
  <cp:revision>62</cp:revision>
  <cp:lastPrinted>2012-07-17T23:28:54Z</cp:lastPrinted>
  <dcterms:created xsi:type="dcterms:W3CDTF">2012-02-21T18:17:26Z</dcterms:created>
  <dcterms:modified xsi:type="dcterms:W3CDTF">2020-08-18T18:18:02Z</dcterms:modified>
</cp:coreProperties>
</file>