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80" r:id="rId2"/>
    <p:sldId id="288" r:id="rId3"/>
    <p:sldId id="291" r:id="rId4"/>
    <p:sldId id="289" r:id="rId5"/>
    <p:sldId id="286" r:id="rId6"/>
    <p:sldId id="257" r:id="rId7"/>
    <p:sldId id="281" r:id="rId8"/>
    <p:sldId id="279" r:id="rId9"/>
    <p:sldId id="283" r:id="rId10"/>
    <p:sldId id="277" r:id="rId11"/>
    <p:sldId id="294" r:id="rId12"/>
    <p:sldId id="295" r:id="rId13"/>
    <p:sldId id="296" r:id="rId14"/>
    <p:sldId id="297" r:id="rId15"/>
    <p:sldId id="298" r:id="rId16"/>
    <p:sldId id="300" r:id="rId17"/>
    <p:sldId id="301" r:id="rId18"/>
    <p:sldId id="272" r:id="rId19"/>
    <p:sldId id="299" r:id="rId20"/>
    <p:sldId id="292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70AA"/>
    <a:srgbClr val="178ED7"/>
    <a:srgbClr val="0F90DF"/>
    <a:srgbClr val="1081DE"/>
    <a:srgbClr val="2974E3"/>
    <a:srgbClr val="26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86482" autoAdjust="0"/>
  </p:normalViewPr>
  <p:slideViewPr>
    <p:cSldViewPr>
      <p:cViewPr>
        <p:scale>
          <a:sx n="69" d="100"/>
          <a:sy n="69" d="100"/>
        </p:scale>
        <p:origin x="130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4D4B9-55C4-4228-88A2-588FA96F9286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D7919-D08B-4A48-A7B7-BC4F2ED47A73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370979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D7919-D08B-4A48-A7B7-BC4F2ED47A73}" type="slidenum">
              <a:rPr lang="en-JM" smtClean="0"/>
              <a:t>12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067813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D7919-D08B-4A48-A7B7-BC4F2ED47A73}" type="slidenum">
              <a:rPr lang="en-JM" smtClean="0"/>
              <a:t>20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889880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JM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97149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895460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55445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81176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158514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79391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23062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39499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4277799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276495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M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54262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0ADF-AA1E-4781-B5B7-C108FC6DD307}" type="datetimeFigureOut">
              <a:rPr lang="en-JM" smtClean="0"/>
              <a:t>7/8/2020</a:t>
            </a:fld>
            <a:endParaRPr lang="en-J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5FA0E-C0EF-4322-B96A-CFB9DB2739DB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54962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JM" dirty="0">
                <a:latin typeface="Aharoni" panose="02010803020104030203" pitchFamily="2" charset="-79"/>
                <a:cs typeface="Aharoni" panose="02010803020104030203" pitchFamily="2" charset="-79"/>
              </a:rPr>
              <a:t>Competency Based Education and Training (CBET)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90800"/>
            <a:ext cx="6400800" cy="1752600"/>
          </a:xfrm>
        </p:spPr>
        <p:txBody>
          <a:bodyPr>
            <a:normAutofit fontScale="77500" lnSpcReduction="20000"/>
          </a:bodyPr>
          <a:lstStyle/>
          <a:p>
            <a:r>
              <a:rPr lang="en-JM" sz="43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 Overview</a:t>
            </a:r>
          </a:p>
          <a:p>
            <a:endParaRPr lang="en-JM" b="1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JM" sz="2400" i="1" dirty="0">
                <a:solidFill>
                  <a:schemeClr val="tx1"/>
                </a:solidFill>
                <a:latin typeface="Antique Olive" pitchFamily="34" charset="0"/>
              </a:rPr>
              <a:t>Marcia Rowe </a:t>
            </a:r>
            <a:r>
              <a:rPr lang="en-JM" sz="2400" i="1" dirty="0" err="1">
                <a:solidFill>
                  <a:schemeClr val="tx1"/>
                </a:solidFill>
                <a:latin typeface="Antique Olive" pitchFamily="34" charset="0"/>
              </a:rPr>
              <a:t>Amonde</a:t>
            </a:r>
            <a:r>
              <a:rPr lang="en-JM" sz="2400" i="1" dirty="0">
                <a:solidFill>
                  <a:schemeClr val="tx1"/>
                </a:solidFill>
                <a:latin typeface="Antique Olive" pitchFamily="34" charset="0"/>
              </a:rPr>
              <a:t> (</a:t>
            </a:r>
            <a:r>
              <a:rPr lang="en-JM" sz="2400" i="1" dirty="0" err="1">
                <a:solidFill>
                  <a:schemeClr val="tx1"/>
                </a:solidFill>
                <a:latin typeface="Antique Olive" pitchFamily="34" charset="0"/>
              </a:rPr>
              <a:t>Ph.D</a:t>
            </a:r>
            <a:r>
              <a:rPr lang="en-JM" sz="2400" i="1" dirty="0">
                <a:solidFill>
                  <a:schemeClr val="tx1"/>
                </a:solidFill>
                <a:latin typeface="Antique Olive" pitchFamily="34" charset="0"/>
              </a:rPr>
              <a:t>)</a:t>
            </a:r>
          </a:p>
          <a:p>
            <a:r>
              <a:rPr lang="en-JM" sz="2400" i="1" dirty="0">
                <a:solidFill>
                  <a:schemeClr val="tx1"/>
                </a:solidFill>
                <a:latin typeface="Antique Olive" pitchFamily="34" charset="0"/>
              </a:rPr>
              <a:t>HEART Trust NTA</a:t>
            </a:r>
          </a:p>
          <a:p>
            <a:r>
              <a:rPr lang="en-JM" sz="2400" i="1" dirty="0">
                <a:solidFill>
                  <a:schemeClr val="tx1"/>
                </a:solidFill>
                <a:latin typeface="Antique Olive" pitchFamily="34" charset="0"/>
              </a:rPr>
              <a:t>August 7, 2020</a:t>
            </a:r>
          </a:p>
          <a:p>
            <a:endParaRPr lang="en-JM" sz="2400" i="1" dirty="0">
              <a:latin typeface="Antique Oliv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891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JM" b="1" dirty="0"/>
              <a:t>CBET System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540276"/>
            <a:ext cx="2438400" cy="1143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6002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b="1" dirty="0"/>
              <a:t>Development  CBET programmes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52800" y="1540276"/>
            <a:ext cx="2438400" cy="1143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b="1" dirty="0">
                <a:solidFill>
                  <a:schemeClr val="tx1"/>
                </a:solidFill>
              </a:rPr>
              <a:t>Delivery of CBET programmes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24600" y="1506245"/>
            <a:ext cx="2438400" cy="1143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b="1" dirty="0">
                <a:solidFill>
                  <a:schemeClr val="tx1"/>
                </a:solidFill>
              </a:rPr>
              <a:t>Competency Based Assessment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48000" y="3505200"/>
            <a:ext cx="2438400" cy="1143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b="1" dirty="0">
                <a:solidFill>
                  <a:schemeClr val="tx1"/>
                </a:solidFill>
              </a:rPr>
              <a:t>Quality Assurance Systems</a:t>
            </a:r>
          </a:p>
        </p:txBody>
      </p:sp>
      <p:sp>
        <p:nvSpPr>
          <p:cNvPr id="9" name="Rectangle 8"/>
          <p:cNvSpPr/>
          <p:nvPr/>
        </p:nvSpPr>
        <p:spPr>
          <a:xfrm>
            <a:off x="1295400" y="5410200"/>
            <a:ext cx="6248400" cy="6096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/>
          </a:p>
        </p:txBody>
      </p:sp>
      <p:sp>
        <p:nvSpPr>
          <p:cNvPr id="10" name="TextBox 9"/>
          <p:cNvSpPr txBox="1"/>
          <p:nvPr/>
        </p:nvSpPr>
        <p:spPr>
          <a:xfrm>
            <a:off x="1447800" y="5530334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b="1" dirty="0"/>
              <a:t>COMPETENCE/ CAPABILITIES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4191000" y="4648200"/>
            <a:ext cx="609600" cy="7620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800600" y="2658493"/>
            <a:ext cx="2362200" cy="846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363745" y="2670884"/>
            <a:ext cx="0" cy="8219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3" idx="2"/>
          </p:cNvCxnSpPr>
          <p:nvPr/>
        </p:nvCxnSpPr>
        <p:spPr>
          <a:xfrm>
            <a:off x="1676400" y="2683276"/>
            <a:ext cx="1676400" cy="8219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604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JM" dirty="0"/>
              <a:t>Development of CBET programmes</a:t>
            </a:r>
          </a:p>
        </p:txBody>
      </p:sp>
      <p:sp>
        <p:nvSpPr>
          <p:cNvPr id="3" name="Oval 2"/>
          <p:cNvSpPr/>
          <p:nvPr/>
        </p:nvSpPr>
        <p:spPr>
          <a:xfrm>
            <a:off x="152400" y="2819400"/>
            <a:ext cx="2438400" cy="1219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b="1" dirty="0"/>
              <a:t>DEVELOPMENT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752600" y="2438400"/>
            <a:ext cx="19812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733800" y="2173069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Competencies are identified and verified using a systematic methodology – DACUM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981200" y="4038600"/>
            <a:ext cx="2023369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38600" y="4629834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Competencies are based on skills and attitude acquisition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590800" y="3594431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86200" y="34290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Skills are identified by industries</a:t>
            </a:r>
          </a:p>
        </p:txBody>
      </p:sp>
      <p:cxnSp>
        <p:nvCxnSpPr>
          <p:cNvPr id="21" name="Straight Connector 20"/>
          <p:cNvCxnSpPr>
            <a:stCxn id="3" idx="4"/>
          </p:cNvCxnSpPr>
          <p:nvPr/>
        </p:nvCxnSpPr>
        <p:spPr>
          <a:xfrm>
            <a:off x="1371600" y="4038600"/>
            <a:ext cx="0" cy="144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4800" y="54864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Systematic Curriculum Instructional Design driven by occupational standards</a:t>
            </a:r>
          </a:p>
        </p:txBody>
      </p:sp>
    </p:spTree>
    <p:extLst>
      <p:ext uri="{BB962C8B-B14F-4D97-AF65-F5344CB8AC3E}">
        <p14:creationId xmlns:p14="http://schemas.microsoft.com/office/powerpoint/2010/main" val="4121382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/>
          <a:lstStyle/>
          <a:p>
            <a:r>
              <a:rPr lang="en-JM" dirty="0"/>
              <a:t>Delivery</a:t>
            </a:r>
          </a:p>
        </p:txBody>
      </p:sp>
      <p:sp>
        <p:nvSpPr>
          <p:cNvPr id="3" name="Oval 2"/>
          <p:cNvSpPr/>
          <p:nvPr/>
        </p:nvSpPr>
        <p:spPr>
          <a:xfrm>
            <a:off x="304800" y="2514600"/>
            <a:ext cx="2438400" cy="1219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b="1" dirty="0"/>
              <a:t>DELIVERY</a:t>
            </a:r>
          </a:p>
        </p:txBody>
      </p:sp>
      <p:cxnSp>
        <p:nvCxnSpPr>
          <p:cNvPr id="5" name="Straight Connector 4"/>
          <p:cNvCxnSpPr>
            <a:stCxn id="3" idx="0"/>
          </p:cNvCxnSpPr>
          <p:nvPr/>
        </p:nvCxnSpPr>
        <p:spPr>
          <a:xfrm flipV="1">
            <a:off x="1524000" y="1524000"/>
            <a:ext cx="2286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0" y="1200834"/>
            <a:ext cx="4131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Instruction focussed on what learners know, do and show</a:t>
            </a:r>
          </a:p>
        </p:txBody>
      </p:sp>
      <p:cxnSp>
        <p:nvCxnSpPr>
          <p:cNvPr id="8" name="Straight Connector 7"/>
          <p:cNvCxnSpPr>
            <a:stCxn id="3" idx="7"/>
          </p:cNvCxnSpPr>
          <p:nvPr/>
        </p:nvCxnSpPr>
        <p:spPr>
          <a:xfrm flipV="1">
            <a:off x="2386105" y="2336052"/>
            <a:ext cx="1823899" cy="357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87301" y="2006723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Instruction aligned to standards and competence</a:t>
            </a:r>
          </a:p>
        </p:txBody>
      </p:sp>
      <p:cxnSp>
        <p:nvCxnSpPr>
          <p:cNvPr id="11" name="Straight Connector 10"/>
          <p:cNvCxnSpPr>
            <a:endCxn id="12" idx="1"/>
          </p:cNvCxnSpPr>
          <p:nvPr/>
        </p:nvCxnSpPr>
        <p:spPr>
          <a:xfrm>
            <a:off x="2743200" y="3048000"/>
            <a:ext cx="14441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87301" y="2724834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Progress through instruction is based on learner mastery</a:t>
            </a:r>
          </a:p>
        </p:txBody>
      </p:sp>
      <p:cxnSp>
        <p:nvCxnSpPr>
          <p:cNvPr id="17" name="Straight Connector 16"/>
          <p:cNvCxnSpPr>
            <a:stCxn id="3" idx="5"/>
          </p:cNvCxnSpPr>
          <p:nvPr/>
        </p:nvCxnSpPr>
        <p:spPr>
          <a:xfrm>
            <a:off x="2386105" y="3555252"/>
            <a:ext cx="1728695" cy="178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12963" y="3410634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Learners progress through instruction as their own pace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1828800" y="3733800"/>
            <a:ext cx="22860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21458" y="41529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Instruction is aligned to standards and objectives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1578491" y="3752165"/>
            <a:ext cx="2253472" cy="1353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31963" y="4814027"/>
            <a:ext cx="495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Expectations for performance clearly and consistently communicated – opportunities for practice and feedback  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1219200" y="3733800"/>
            <a:ext cx="0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04800" y="5536733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Access to high quality learning resource and support</a:t>
            </a:r>
          </a:p>
        </p:txBody>
      </p:sp>
      <p:cxnSp>
        <p:nvCxnSpPr>
          <p:cNvPr id="35" name="Straight Connector 34"/>
          <p:cNvCxnSpPr>
            <a:stCxn id="3" idx="4"/>
          </p:cNvCxnSpPr>
          <p:nvPr/>
        </p:nvCxnSpPr>
        <p:spPr>
          <a:xfrm>
            <a:off x="1524000" y="3733800"/>
            <a:ext cx="2307963" cy="228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831963" y="5860638"/>
            <a:ext cx="4480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Variety of delivery modalities – face to face, print, online, workplace, apprenticeship, community, informal learning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1219200" y="1523999"/>
            <a:ext cx="0" cy="990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1129" y="893205"/>
            <a:ext cx="3149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Teachers are facilitators of learning </a:t>
            </a:r>
          </a:p>
        </p:txBody>
      </p:sp>
    </p:spTree>
    <p:extLst>
      <p:ext uri="{BB962C8B-B14F-4D97-AF65-F5344CB8AC3E}">
        <p14:creationId xmlns:p14="http://schemas.microsoft.com/office/powerpoint/2010/main" val="3535247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JM" dirty="0"/>
              <a:t>Assessment</a:t>
            </a:r>
          </a:p>
        </p:txBody>
      </p:sp>
      <p:sp>
        <p:nvSpPr>
          <p:cNvPr id="3" name="Oval 2"/>
          <p:cNvSpPr/>
          <p:nvPr/>
        </p:nvSpPr>
        <p:spPr>
          <a:xfrm>
            <a:off x="381000" y="2148396"/>
            <a:ext cx="2438400" cy="1219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b="1" dirty="0"/>
              <a:t>ASSESSMENT</a:t>
            </a:r>
          </a:p>
        </p:txBody>
      </p:sp>
      <p:cxnSp>
        <p:nvCxnSpPr>
          <p:cNvPr id="5" name="Straight Connector 4"/>
          <p:cNvCxnSpPr>
            <a:stCxn id="3" idx="0"/>
          </p:cNvCxnSpPr>
          <p:nvPr/>
        </p:nvCxnSpPr>
        <p:spPr>
          <a:xfrm flipV="1">
            <a:off x="1600200" y="1310196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7200" y="9906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Demonstration of competency is critical </a:t>
            </a:r>
          </a:p>
        </p:txBody>
      </p:sp>
      <p:cxnSp>
        <p:nvCxnSpPr>
          <p:cNvPr id="8" name="Straight Connector 7"/>
          <p:cNvCxnSpPr>
            <a:stCxn id="3" idx="7"/>
          </p:cNvCxnSpPr>
          <p:nvPr/>
        </p:nvCxnSpPr>
        <p:spPr>
          <a:xfrm flipV="1">
            <a:off x="2462305" y="1729296"/>
            <a:ext cx="1271495" cy="597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810000" y="1313765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Formative and summative assessment aligned to standards</a:t>
            </a:r>
          </a:p>
        </p:txBody>
      </p:sp>
      <p:cxnSp>
        <p:nvCxnSpPr>
          <p:cNvPr id="11" name="Straight Connector 10"/>
          <p:cNvCxnSpPr>
            <a:endCxn id="12" idx="1"/>
          </p:cNvCxnSpPr>
          <p:nvPr/>
        </p:nvCxnSpPr>
        <p:spPr>
          <a:xfrm>
            <a:off x="2941468" y="2806563"/>
            <a:ext cx="117333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14800" y="2483398"/>
            <a:ext cx="415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Frequent feedback provided to each learner about progress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95600" y="2944172"/>
            <a:ext cx="2109695" cy="407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029200" y="3106944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Standards based and criterion referenced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743200" y="3006071"/>
            <a:ext cx="23622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105400" y="3710496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Attainment indicated by levels of mastery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133600" y="3311611"/>
            <a:ext cx="0" cy="1560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447800" y="4985266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Includes tests of actual performance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552700" y="3147746"/>
            <a:ext cx="3238500" cy="1652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791200" y="4615934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Recognition of prior learning 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609600" y="30099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6200" y="36957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sz="1600" dirty="0"/>
              <a:t>Resits are accommodated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1447800" y="3352800"/>
            <a:ext cx="0" cy="2350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57200" y="5692404"/>
            <a:ext cx="2717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There is a variety of assessment methods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2309674" y="3209194"/>
            <a:ext cx="3481526" cy="2277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791200" y="5213866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System of external and internal verification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43200" y="2148396"/>
            <a:ext cx="1600200" cy="290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75212" y="182523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Learning is mode free, free from the restrictions of age</a:t>
            </a:r>
          </a:p>
        </p:txBody>
      </p:sp>
    </p:spTree>
    <p:extLst>
      <p:ext uri="{BB962C8B-B14F-4D97-AF65-F5344CB8AC3E}">
        <p14:creationId xmlns:p14="http://schemas.microsoft.com/office/powerpoint/2010/main" val="3977569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JM" dirty="0"/>
              <a:t>Performance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/>
              <a:t>Standards against which performance is judged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939469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827" y="533400"/>
            <a:ext cx="8229600" cy="868362"/>
          </a:xfrm>
        </p:spPr>
        <p:txBody>
          <a:bodyPr/>
          <a:lstStyle/>
          <a:p>
            <a:r>
              <a:rPr lang="en-JM" dirty="0"/>
              <a:t>CBET Support Systems</a:t>
            </a:r>
          </a:p>
        </p:txBody>
      </p:sp>
      <p:sp>
        <p:nvSpPr>
          <p:cNvPr id="3" name="Oval 2"/>
          <p:cNvSpPr/>
          <p:nvPr/>
        </p:nvSpPr>
        <p:spPr>
          <a:xfrm>
            <a:off x="398755" y="3810000"/>
            <a:ext cx="2438400" cy="1219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b="1" dirty="0"/>
              <a:t>CBET SUPPORT SYSTEM</a:t>
            </a:r>
          </a:p>
        </p:txBody>
      </p:sp>
      <p:cxnSp>
        <p:nvCxnSpPr>
          <p:cNvPr id="5" name="Straight Connector 4"/>
          <p:cNvCxnSpPr>
            <a:stCxn id="3" idx="0"/>
          </p:cNvCxnSpPr>
          <p:nvPr/>
        </p:nvCxnSpPr>
        <p:spPr>
          <a:xfrm flipV="1">
            <a:off x="1617955" y="2590800"/>
            <a:ext cx="2250489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62400" y="2406134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Quality Assurance System (staff development, learning resource development)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2438400" y="3276600"/>
            <a:ext cx="15240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69798" y="3091934"/>
            <a:ext cx="3574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Policy and Strategic Planning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743200" y="3962400"/>
            <a:ext cx="1447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91000" y="377773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Research and Development</a:t>
            </a:r>
          </a:p>
        </p:txBody>
      </p:sp>
      <p:cxnSp>
        <p:nvCxnSpPr>
          <p:cNvPr id="14" name="Straight Connector 13"/>
          <p:cNvCxnSpPr>
            <a:stCxn id="3" idx="6"/>
          </p:cNvCxnSpPr>
          <p:nvPr/>
        </p:nvCxnSpPr>
        <p:spPr>
          <a:xfrm>
            <a:off x="2837155" y="4419600"/>
            <a:ext cx="11074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38600" y="4343400"/>
            <a:ext cx="2743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Technology learning system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43200" y="4724400"/>
            <a:ext cx="1295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60054" y="4920734"/>
            <a:ext cx="439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Resources – Persons, Material, Facilities 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2133600" y="5029200"/>
            <a:ext cx="1836198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38600" y="56388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Management of Assessment</a:t>
            </a:r>
          </a:p>
        </p:txBody>
      </p:sp>
      <p:cxnSp>
        <p:nvCxnSpPr>
          <p:cNvPr id="23" name="Straight Connector 22"/>
          <p:cNvCxnSpPr>
            <a:stCxn id="3" idx="4"/>
          </p:cNvCxnSpPr>
          <p:nvPr/>
        </p:nvCxnSpPr>
        <p:spPr>
          <a:xfrm>
            <a:off x="1617955" y="5029200"/>
            <a:ext cx="0" cy="794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97258" y="5874681"/>
            <a:ext cx="349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Accreditation and Certification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1295400" y="2590800"/>
            <a:ext cx="0" cy="1186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98755" y="2209800"/>
            <a:ext cx="3182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Job Orientation and Placement</a:t>
            </a:r>
          </a:p>
        </p:txBody>
      </p:sp>
    </p:spTree>
    <p:extLst>
      <p:ext uri="{BB962C8B-B14F-4D97-AF65-F5344CB8AC3E}">
        <p14:creationId xmlns:p14="http://schemas.microsoft.com/office/powerpoint/2010/main" val="3565167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JM" b="1" dirty="0"/>
              <a:t>Structure of CBET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r>
              <a:rPr lang="en-JM" sz="2800" dirty="0"/>
              <a:t>Competencies to be achieved are carefully identified, verified and made public in advance</a:t>
            </a:r>
          </a:p>
          <a:p>
            <a:r>
              <a:rPr lang="en-JM" sz="2800" dirty="0"/>
              <a:t>Criteria for achievement are explicitly stated and made public</a:t>
            </a:r>
          </a:p>
          <a:p>
            <a:r>
              <a:rPr lang="en-JM" sz="2800" dirty="0"/>
              <a:t>Instructional programme provides for individual development and evaluation of specified competencies</a:t>
            </a:r>
          </a:p>
          <a:p>
            <a:r>
              <a:rPr lang="en-JM" sz="2800" dirty="0"/>
              <a:t>Assessment of the competency requires actual performance</a:t>
            </a:r>
          </a:p>
          <a:p>
            <a:r>
              <a:rPr lang="en-JM" sz="2800" dirty="0"/>
              <a:t>Participants progress at their own pace</a:t>
            </a:r>
          </a:p>
          <a:p>
            <a:endParaRPr lang="en-JM" sz="2800" dirty="0"/>
          </a:p>
        </p:txBody>
      </p:sp>
    </p:spTree>
    <p:extLst>
      <p:ext uri="{BB962C8B-B14F-4D97-AF65-F5344CB8AC3E}">
        <p14:creationId xmlns:p14="http://schemas.microsoft.com/office/powerpoint/2010/main" val="3551174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JM" sz="3600" dirty="0"/>
              <a:t>Facilitation Methods for CBET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JM" dirty="0"/>
              <a:t>Practical Tasks</a:t>
            </a:r>
          </a:p>
          <a:p>
            <a:r>
              <a:rPr lang="en-JM" dirty="0"/>
              <a:t>Project Based Learning</a:t>
            </a:r>
          </a:p>
          <a:p>
            <a:r>
              <a:rPr lang="en-JM" dirty="0"/>
              <a:t>Direct Instruction Method</a:t>
            </a:r>
          </a:p>
          <a:p>
            <a:r>
              <a:rPr lang="en-JM" dirty="0"/>
              <a:t>Discussion Method</a:t>
            </a:r>
          </a:p>
          <a:p>
            <a:r>
              <a:rPr lang="en-JM" dirty="0"/>
              <a:t>Small Group Method</a:t>
            </a:r>
          </a:p>
          <a:p>
            <a:r>
              <a:rPr lang="en-JM" dirty="0"/>
              <a:t>Individual study</a:t>
            </a:r>
          </a:p>
          <a:p>
            <a:r>
              <a:rPr lang="en-JM" dirty="0"/>
              <a:t>Problem Solving Method</a:t>
            </a:r>
          </a:p>
          <a:p>
            <a:r>
              <a:rPr lang="en-JM" dirty="0"/>
              <a:t>Research Method</a:t>
            </a:r>
          </a:p>
        </p:txBody>
      </p:sp>
    </p:spTree>
    <p:extLst>
      <p:ext uri="{BB962C8B-B14F-4D97-AF65-F5344CB8AC3E}">
        <p14:creationId xmlns:p14="http://schemas.microsoft.com/office/powerpoint/2010/main" val="4212251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1752600"/>
            <a:ext cx="59436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28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“ It is important to have persons who can think, lead and act from a global perspective and who must possess a global mind as well as global skills  </a:t>
            </a:r>
          </a:p>
          <a:p>
            <a:pPr algn="ctr"/>
            <a:endParaRPr lang="en-JM" sz="28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en-JM" sz="1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(Kim P.S. 1999)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81800" y="38862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28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</a:t>
            </a:r>
            <a:endParaRPr lang="en-JM" sz="16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81001"/>
            <a:ext cx="754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Marcia Rowe Amonde (</a:t>
            </a:r>
            <a:r>
              <a:rPr lang="en-JM" sz="1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|    August 7, 2020</a:t>
            </a:r>
          </a:p>
        </p:txBody>
      </p:sp>
    </p:spTree>
    <p:extLst>
      <p:ext uri="{BB962C8B-B14F-4D97-AF65-F5344CB8AC3E}">
        <p14:creationId xmlns:p14="http://schemas.microsoft.com/office/powerpoint/2010/main" val="3525159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914400"/>
          </a:xfrm>
        </p:spPr>
        <p:txBody>
          <a:bodyPr/>
          <a:lstStyle/>
          <a:p>
            <a:r>
              <a:rPr lang="en-JM" b="1" dirty="0"/>
              <a:t>Benefits of CBET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JM" dirty="0"/>
              <a:t>Learners achieve competencies required to perform jobs</a:t>
            </a:r>
          </a:p>
          <a:p>
            <a:r>
              <a:rPr lang="en-JM" dirty="0"/>
              <a:t>Learners build confidence as they succeed in mastering competencies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JM" dirty="0"/>
              <a:t>Training time is used more efficiently and effectively as the trainer is a facilitator of learning as opposed to provider of information</a:t>
            </a:r>
          </a:p>
          <a:p>
            <a:r>
              <a:rPr lang="en-JM" dirty="0"/>
              <a:t>More training time is devoted to evaluating each learner’s ability to perform essential job skills</a:t>
            </a:r>
          </a:p>
        </p:txBody>
      </p:sp>
    </p:spTree>
    <p:extLst>
      <p:ext uri="{BB962C8B-B14F-4D97-AF65-F5344CB8AC3E}">
        <p14:creationId xmlns:p14="http://schemas.microsoft.com/office/powerpoint/2010/main" val="2534348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017" y="2269724"/>
            <a:ext cx="8229600" cy="2057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JM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en-JM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achieving the </a:t>
            </a:r>
            <a:r>
              <a:rPr lang="en-JM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 Development Goals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315" y="558357"/>
            <a:ext cx="1104302" cy="6595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0"/>
            <a:ext cx="56213" cy="13716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906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en-US" b="1" dirty="0" err="1">
                <a:solidFill>
                  <a:srgbClr val="1270AA"/>
                </a:solidFill>
              </a:rPr>
              <a:t>Technical</a:t>
            </a:r>
            <a:r>
              <a:rPr lang="fr-FR" altLang="en-US" b="1" dirty="0">
                <a:solidFill>
                  <a:srgbClr val="1270AA"/>
                </a:solidFill>
              </a:rPr>
              <a:t> </a:t>
            </a:r>
            <a:r>
              <a:rPr lang="fr-FR" altLang="en-US" b="1" dirty="0" err="1">
                <a:solidFill>
                  <a:srgbClr val="1270AA"/>
                </a:solidFill>
              </a:rPr>
              <a:t>Vocational</a:t>
            </a:r>
            <a:r>
              <a:rPr lang="fr-FR" altLang="en-US" b="1" dirty="0">
                <a:solidFill>
                  <a:srgbClr val="1270AA"/>
                </a:solidFill>
              </a:rPr>
              <a:t> </a:t>
            </a:r>
            <a:br>
              <a:rPr lang="fr-FR" altLang="en-US" b="1" dirty="0">
                <a:solidFill>
                  <a:srgbClr val="1270AA"/>
                </a:solidFill>
              </a:rPr>
            </a:br>
            <a:r>
              <a:rPr lang="fr-FR" altLang="en-US" b="1" dirty="0">
                <a:solidFill>
                  <a:srgbClr val="1270AA"/>
                </a:solidFill>
              </a:rPr>
              <a:t>Education and Training (TVET)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00200"/>
            <a:ext cx="7580953" cy="507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" y="6546365"/>
            <a:ext cx="754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Marcia Rowe Amonde (</a:t>
            </a:r>
            <a:r>
              <a:rPr lang="en-JM" sz="1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|    August 7, 2020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343400"/>
            <a:ext cx="7106285" cy="168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95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JM" dirty="0"/>
              <a:t>HEART’S CBET SYSTEM AT A GLANCE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endParaRPr lang="en-JM" dirty="0"/>
          </a:p>
        </p:txBody>
      </p:sp>
      <p:sp>
        <p:nvSpPr>
          <p:cNvPr id="4" name="Rectangle 3"/>
          <p:cNvSpPr/>
          <p:nvPr/>
        </p:nvSpPr>
        <p:spPr>
          <a:xfrm>
            <a:off x="457200" y="990600"/>
            <a:ext cx="8382000" cy="4800600"/>
          </a:xfrm>
          <a:prstGeom prst="rect">
            <a:avLst/>
          </a:prstGeom>
          <a:solidFill>
            <a:srgbClr val="00B0F0"/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704" y="1016863"/>
            <a:ext cx="832429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Development of occupational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Industry Partnership/ Linkages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Practical hands on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Career Guidance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Pathways to access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Systematic Curriculum and Instructional Design – Driven by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Various modes of delivery – online, print, face to face, ICT Integration, Workplace, Apprenticeship, Community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Continuous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Learner readiness for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Management Advisory Committees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400" dirty="0"/>
              <a:t>Prior Learning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JM" sz="2400" dirty="0"/>
          </a:p>
        </p:txBody>
      </p:sp>
    </p:spTree>
    <p:extLst>
      <p:ext uri="{BB962C8B-B14F-4D97-AF65-F5344CB8AC3E}">
        <p14:creationId xmlns:p14="http://schemas.microsoft.com/office/powerpoint/2010/main" val="691966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JM" sz="4000" b="1" dirty="0">
                <a:solidFill>
                  <a:schemeClr val="tx2">
                    <a:lumMod val="75000"/>
                  </a:schemeClr>
                </a:solidFill>
              </a:rPr>
              <a:t>Skills in a new way of innovation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219200"/>
            <a:ext cx="7848600" cy="497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52400" y="6567100"/>
            <a:ext cx="754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Marcia Rowe Amonde (</a:t>
            </a:r>
            <a:r>
              <a:rPr lang="en-JM" sz="1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|    August 7, 2020</a:t>
            </a:r>
          </a:p>
        </p:txBody>
      </p:sp>
    </p:spTree>
    <p:extLst>
      <p:ext uri="{BB962C8B-B14F-4D97-AF65-F5344CB8AC3E}">
        <p14:creationId xmlns:p14="http://schemas.microsoft.com/office/powerpoint/2010/main" val="117782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5400" y="0"/>
            <a:ext cx="6476999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00800" y="5410200"/>
            <a:ext cx="1752601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United Nations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988011" y="6553200"/>
            <a:ext cx="754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Marcia Rowe Amonde (</a:t>
            </a:r>
            <a:r>
              <a:rPr lang="en-JM" sz="1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|    August 7, 2020</a:t>
            </a:r>
          </a:p>
        </p:txBody>
      </p:sp>
    </p:spTree>
    <p:extLst>
      <p:ext uri="{BB962C8B-B14F-4D97-AF65-F5344CB8AC3E}">
        <p14:creationId xmlns:p14="http://schemas.microsoft.com/office/powerpoint/2010/main" val="695384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M" dirty="0"/>
              <a:t>Relevant</a:t>
            </a:r>
          </a:p>
          <a:p>
            <a:r>
              <a:rPr lang="en-JM" dirty="0"/>
              <a:t>Responsive</a:t>
            </a:r>
          </a:p>
          <a:p>
            <a:r>
              <a:rPr lang="en-JM" dirty="0"/>
              <a:t>Add Value</a:t>
            </a:r>
          </a:p>
        </p:txBody>
      </p:sp>
    </p:spTree>
    <p:extLst>
      <p:ext uri="{BB962C8B-B14F-4D97-AF65-F5344CB8AC3E}">
        <p14:creationId xmlns:p14="http://schemas.microsoft.com/office/powerpoint/2010/main" val="3956141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M" dirty="0"/>
              <a:t>More than economics, instrumental</a:t>
            </a:r>
          </a:p>
          <a:p>
            <a:r>
              <a:rPr lang="en-JM" dirty="0"/>
              <a:t>Well being – expanding individual freedom</a:t>
            </a:r>
          </a:p>
          <a:p>
            <a:r>
              <a:rPr lang="en-JM" dirty="0"/>
              <a:t>Empowerment and Agency – Enable people to act</a:t>
            </a:r>
          </a:p>
          <a:p>
            <a:r>
              <a:rPr lang="en-JM" dirty="0"/>
              <a:t>Justice – equity, respecting human rights and goals of society – sustaining outcomes </a:t>
            </a:r>
            <a:r>
              <a:rPr lang="en-JM" sz="2200" dirty="0"/>
              <a:t>(McGrath and Powell 2013)</a:t>
            </a:r>
          </a:p>
          <a:p>
            <a:r>
              <a:rPr lang="en-JM" sz="2200" dirty="0"/>
              <a:t>Work – earning an income, identity self respect and ‘a more flourishing person and community member</a:t>
            </a:r>
          </a:p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012994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976" y="1752600"/>
            <a:ext cx="7848600" cy="4267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JM" i="1" dirty="0">
                <a:solidFill>
                  <a:schemeClr val="tx2">
                    <a:lumMod val="75000"/>
                  </a:schemeClr>
                </a:solidFill>
              </a:rPr>
              <a:t>A methodology that places emphasis on what a person can do in the workplace after completing a period of training </a:t>
            </a:r>
            <a:r>
              <a:rPr lang="en-JM" sz="2400" b="1" i="1" dirty="0">
                <a:solidFill>
                  <a:schemeClr val="tx2">
                    <a:lumMod val="75000"/>
                  </a:schemeClr>
                </a:solidFill>
              </a:rPr>
              <a:t>(UNESCO – UNEVOC)</a:t>
            </a:r>
          </a:p>
          <a:p>
            <a:pPr marL="0" indent="0">
              <a:buNone/>
            </a:pPr>
            <a:r>
              <a:rPr lang="en-JM" i="1" dirty="0">
                <a:solidFill>
                  <a:schemeClr val="tx2">
                    <a:lumMod val="75000"/>
                  </a:schemeClr>
                </a:solidFill>
              </a:rPr>
              <a:t>Training that develops the awareness, skills, knowledge and attitudes to achieve workplace performance (NCVER, Australia) </a:t>
            </a:r>
          </a:p>
          <a:p>
            <a:pPr marL="0" indent="0">
              <a:buNone/>
            </a:pPr>
            <a:r>
              <a:rPr lang="en-JM" i="1" dirty="0">
                <a:solidFill>
                  <a:schemeClr val="tx2">
                    <a:lumMod val="75000"/>
                  </a:schemeClr>
                </a:solidFill>
              </a:rPr>
              <a:t>CBET programmes focuses on what participants are able to do in the workplace (</a:t>
            </a:r>
            <a:r>
              <a:rPr lang="en-JM" i="1" dirty="0" err="1">
                <a:solidFill>
                  <a:schemeClr val="tx2">
                    <a:lumMod val="75000"/>
                  </a:schemeClr>
                </a:solidFill>
              </a:rPr>
              <a:t>Anane</a:t>
            </a:r>
            <a:r>
              <a:rPr lang="en-JM" i="1" dirty="0">
                <a:solidFill>
                  <a:schemeClr val="tx2">
                    <a:lumMod val="75000"/>
                  </a:schemeClr>
                </a:solidFill>
              </a:rPr>
              <a:t> 2013)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315" y="558357"/>
            <a:ext cx="1104302" cy="6595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0"/>
            <a:ext cx="45719" cy="111554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447800" y="428348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en-US" b="1" dirty="0">
                <a:solidFill>
                  <a:srgbClr val="1270AA"/>
                </a:solidFill>
              </a:rPr>
              <a:t>CBET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71600"/>
            <a:ext cx="7580953" cy="507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2400" y="6535962"/>
            <a:ext cx="754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Marcia Rowe Amonde (</a:t>
            </a:r>
            <a:r>
              <a:rPr lang="en-JM" sz="1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r>
              <a:rPr lang="en-JM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|    August 7, 2020</a:t>
            </a:r>
          </a:p>
        </p:txBody>
      </p:sp>
    </p:spTree>
    <p:extLst>
      <p:ext uri="{BB962C8B-B14F-4D97-AF65-F5344CB8AC3E}">
        <p14:creationId xmlns:p14="http://schemas.microsoft.com/office/powerpoint/2010/main" val="3533743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JM" b="1" dirty="0"/>
              <a:t>AIM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96031" y="1219200"/>
            <a:ext cx="7543800" cy="2819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3200" b="1" dirty="0">
                <a:solidFill>
                  <a:schemeClr val="tx1"/>
                </a:solidFill>
                <a:latin typeface="Albertus Medium" pitchFamily="34" charset="0"/>
              </a:rPr>
              <a:t>To equip individuals with competencies that are relevant to work in order for them to perform to professional and occupational standards</a:t>
            </a:r>
          </a:p>
        </p:txBody>
      </p:sp>
    </p:spTree>
    <p:extLst>
      <p:ext uri="{BB962C8B-B14F-4D97-AF65-F5344CB8AC3E}">
        <p14:creationId xmlns:p14="http://schemas.microsoft.com/office/powerpoint/2010/main" val="1767130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M" dirty="0"/>
              <a:t>UNESCO – 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M" dirty="0"/>
              <a:t>Learning to do</a:t>
            </a:r>
          </a:p>
          <a:p>
            <a:r>
              <a:rPr lang="en-JM" dirty="0"/>
              <a:t>Learning to be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51408" y="4334522"/>
            <a:ext cx="83820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/>
          </a:p>
        </p:txBody>
      </p:sp>
      <p:sp>
        <p:nvSpPr>
          <p:cNvPr id="5" name="TextBox 4"/>
          <p:cNvSpPr txBox="1"/>
          <p:nvPr/>
        </p:nvSpPr>
        <p:spPr>
          <a:xfrm>
            <a:off x="533400" y="44958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dirty="0"/>
              <a:t>Capability Approach</a:t>
            </a:r>
          </a:p>
        </p:txBody>
      </p:sp>
    </p:spTree>
    <p:extLst>
      <p:ext uri="{BB962C8B-B14F-4D97-AF65-F5344CB8AC3E}">
        <p14:creationId xmlns:p14="http://schemas.microsoft.com/office/powerpoint/2010/main" val="351610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M" dirty="0"/>
              <a:t>Difference between Old and New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JM" dirty="0"/>
              <a:t>Old Paradigm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JM" dirty="0"/>
              <a:t>Passive learners</a:t>
            </a:r>
          </a:p>
          <a:p>
            <a:r>
              <a:rPr lang="en-JM" dirty="0"/>
              <a:t>Exam driven </a:t>
            </a:r>
          </a:p>
          <a:p>
            <a:r>
              <a:rPr lang="en-JM" dirty="0"/>
              <a:t>Rote learning</a:t>
            </a:r>
          </a:p>
          <a:p>
            <a:r>
              <a:rPr lang="en-JM" dirty="0"/>
              <a:t>Syllabus is content based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n-JM" dirty="0"/>
              <a:t>New Paradigm (based on CBET)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JM" dirty="0"/>
              <a:t>Active learners</a:t>
            </a:r>
          </a:p>
          <a:p>
            <a:r>
              <a:rPr lang="en-JM" dirty="0"/>
              <a:t>Learners are assessed on an ongoing basis</a:t>
            </a:r>
          </a:p>
          <a:p>
            <a:r>
              <a:rPr lang="en-JM" dirty="0"/>
              <a:t>Critical thinking, reasoning, reflection and action</a:t>
            </a:r>
          </a:p>
        </p:txBody>
      </p:sp>
    </p:spTree>
    <p:extLst>
      <p:ext uri="{BB962C8B-B14F-4D97-AF65-F5344CB8AC3E}">
        <p14:creationId xmlns:p14="http://schemas.microsoft.com/office/powerpoint/2010/main" val="1856448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1237</TotalTime>
  <Words>817</Words>
  <Application>Microsoft Office PowerPoint</Application>
  <PresentationFormat>On-screen Show (4:3)</PresentationFormat>
  <Paragraphs>129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Aharoni</vt:lpstr>
      <vt:lpstr>Albertus Medium</vt:lpstr>
      <vt:lpstr>Antique Olive</vt:lpstr>
      <vt:lpstr>Arial</vt:lpstr>
      <vt:lpstr>Arial Black</vt:lpstr>
      <vt:lpstr>Calibri</vt:lpstr>
      <vt:lpstr>Office Theme</vt:lpstr>
      <vt:lpstr>Competency Based Education and Training (CBET) </vt:lpstr>
      <vt:lpstr>PowerPoint Presentation</vt:lpstr>
      <vt:lpstr>PowerPoint Presentation</vt:lpstr>
      <vt:lpstr>PowerPoint Presentation</vt:lpstr>
      <vt:lpstr>PowerPoint Presentation</vt:lpstr>
      <vt:lpstr>CBET </vt:lpstr>
      <vt:lpstr>AIM</vt:lpstr>
      <vt:lpstr>UNESCO – Learning Outcomes</vt:lpstr>
      <vt:lpstr>Difference between Old and New</vt:lpstr>
      <vt:lpstr>CBET System</vt:lpstr>
      <vt:lpstr>Development of CBET programmes</vt:lpstr>
      <vt:lpstr>Delivery</vt:lpstr>
      <vt:lpstr>Assessment</vt:lpstr>
      <vt:lpstr>Performance Criteria</vt:lpstr>
      <vt:lpstr>CBET Support Systems</vt:lpstr>
      <vt:lpstr>Structure of CBET Training</vt:lpstr>
      <vt:lpstr>Facilitation Methods for CBET</vt:lpstr>
      <vt:lpstr>PowerPoint Presentation</vt:lpstr>
      <vt:lpstr>Benefits of CBET</vt:lpstr>
      <vt:lpstr>HEART’S CBET SYSTEM AT A GLANCE</vt:lpstr>
      <vt:lpstr>Skills in a new way of innovation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IEAJ CONFERENCE</dc:title>
  <dc:creator>Marcia Rowe-Amonde</dc:creator>
  <cp:lastModifiedBy>Marcia Rowe-Amonde</cp:lastModifiedBy>
  <cp:revision>96</cp:revision>
  <dcterms:created xsi:type="dcterms:W3CDTF">2015-08-20T02:00:24Z</dcterms:created>
  <dcterms:modified xsi:type="dcterms:W3CDTF">2020-08-08T02:00:35Z</dcterms:modified>
</cp:coreProperties>
</file>